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1"/>
  </p:notesMasterIdLst>
  <p:sldIdLst>
    <p:sldId id="278" r:id="rId2"/>
    <p:sldId id="259" r:id="rId3"/>
    <p:sldId id="274" r:id="rId4"/>
    <p:sldId id="275" r:id="rId5"/>
    <p:sldId id="260" r:id="rId6"/>
    <p:sldId id="268" r:id="rId7"/>
    <p:sldId id="261" r:id="rId8"/>
    <p:sldId id="262" r:id="rId9"/>
    <p:sldId id="263" r:id="rId10"/>
    <p:sldId id="276" r:id="rId11"/>
    <p:sldId id="271" r:id="rId12"/>
    <p:sldId id="264" r:id="rId13"/>
    <p:sldId id="265" r:id="rId14"/>
    <p:sldId id="269" r:id="rId15"/>
    <p:sldId id="270" r:id="rId16"/>
    <p:sldId id="266" r:id="rId17"/>
    <p:sldId id="267" r:id="rId18"/>
    <p:sldId id="272" r:id="rId19"/>
    <p:sldId id="273" r:id="rId2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856FB5-BB58-46EE-B93C-2CDBAC912EC1}" type="datetimeFigureOut">
              <a:rPr lang="zh-TW" altLang="en-US" smtClean="0"/>
              <a:pPr/>
              <a:t>2011/10/31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6E956A-616B-4C3D-A6C0-71ECBE46E04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4537" cy="3416300"/>
          </a:xfrm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4537" cy="3416300"/>
          </a:xfrm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6FF6F-D83F-40CC-9A79-776AAA8CC23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C2F1D-1F1A-455E-9C7D-7872E633EA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68313" y="0"/>
            <a:ext cx="8229600" cy="576421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DFDF2-3E81-46A4-9A2F-34590DD6BD4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68313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59313" y="1268413"/>
            <a:ext cx="4038600" cy="21717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659313" y="3592513"/>
            <a:ext cx="4038600" cy="21717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297E1C-7521-4767-AB9A-11ECF59071E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hyperlink" Target="mailto:lgg@cs.ntust.edu.tw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7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google.com/site/lggntust/home" TargetMode="External"/><Relationship Id="rId2" Type="http://schemas.openxmlformats.org/officeDocument/2006/relationships/hyperlink" Target="mailto:lgg@cs.ntust.edu.tw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DB24BC-2B1E-460A-A25A-760E3E551CC6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2680834" name="Rectangle 2"/>
          <p:cNvSpPr>
            <a:spLocks noChangeArrowheads="1"/>
          </p:cNvSpPr>
          <p:nvPr/>
        </p:nvSpPr>
        <p:spPr bwMode="auto">
          <a:xfrm>
            <a:off x="385763" y="684213"/>
            <a:ext cx="8505825" cy="144780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zh-TW" altLang="en-US" sz="400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北市公務人員訓練處</a:t>
            </a:r>
            <a:endParaRPr lang="en-US" altLang="zh-TW" sz="4000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algn="ctr">
              <a:defRPr/>
            </a:pPr>
            <a:r>
              <a:rPr lang="zh-TW" altLang="en-US" sz="40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系統思考研習班</a:t>
            </a:r>
            <a:endParaRPr lang="en-US" altLang="zh-TW" sz="3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ea typeface="標楷體" pitchFamily="65" charset="-120"/>
            </a:endParaRPr>
          </a:p>
        </p:txBody>
      </p:sp>
      <p:sp>
        <p:nvSpPr>
          <p:cNvPr id="2680835" name="Rectangle 3"/>
          <p:cNvSpPr>
            <a:spLocks noChangeArrowheads="1"/>
          </p:cNvSpPr>
          <p:nvPr/>
        </p:nvSpPr>
        <p:spPr bwMode="auto">
          <a:xfrm>
            <a:off x="971550" y="2708275"/>
            <a:ext cx="7245350" cy="2790825"/>
          </a:xfrm>
          <a:prstGeom prst="rect">
            <a:avLst/>
          </a:prstGeom>
          <a:solidFill>
            <a:srgbClr val="080A54"/>
          </a:solidFill>
          <a:ln w="57150" cmpd="thinThick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tx2"/>
              </a:buClr>
              <a:defRPr/>
            </a:pPr>
            <a:endParaRPr lang="en-US" altLang="zh-TW" sz="1200" b="1" dirty="0">
              <a:effectLst>
                <a:outerShdw blurRad="38100" dist="38100" dir="2700000" algn="tl">
                  <a:srgbClr val="000000"/>
                </a:outerShdw>
              </a:effectLst>
              <a:ea typeface="標楷體" pitchFamily="65" charset="-120"/>
            </a:endParaRPr>
          </a:p>
          <a:p>
            <a:pPr algn="ctr">
              <a:spcBef>
                <a:spcPct val="20000"/>
              </a:spcBef>
              <a:buClr>
                <a:schemeClr val="tx2"/>
              </a:buClr>
              <a:defRPr/>
            </a:pPr>
            <a:r>
              <a:rPr lang="zh-TW" altLang="en-US" sz="2800" b="1" dirty="0"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國立台灣科技大學管理學院資訊管理系</a:t>
            </a:r>
          </a:p>
          <a:p>
            <a:pPr algn="ctr">
              <a:spcBef>
                <a:spcPct val="20000"/>
              </a:spcBef>
              <a:buClr>
                <a:schemeClr val="tx2"/>
              </a:buClr>
              <a:defRPr/>
            </a:pPr>
            <a:r>
              <a:rPr lang="zh-TW" altLang="en-US" sz="2800" b="1" dirty="0"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李國光</a:t>
            </a:r>
          </a:p>
          <a:p>
            <a:pPr algn="ctr">
              <a:spcBef>
                <a:spcPct val="20000"/>
              </a:spcBef>
              <a:buClr>
                <a:schemeClr val="tx2"/>
              </a:buClr>
              <a:defRPr/>
            </a:pPr>
            <a:endParaRPr lang="zh-TW" altLang="en-US" sz="1200" b="1" dirty="0">
              <a:effectLst>
                <a:outerShdw blurRad="38100" dist="38100" dir="2700000" algn="tl">
                  <a:srgbClr val="000000"/>
                </a:outerShdw>
              </a:effectLst>
              <a:ea typeface="標楷體" pitchFamily="65" charset="-120"/>
            </a:endParaRPr>
          </a:p>
          <a:p>
            <a:pPr algn="ctr">
              <a:spcBef>
                <a:spcPct val="20000"/>
              </a:spcBef>
              <a:buClr>
                <a:schemeClr val="tx2"/>
              </a:buClr>
              <a:defRPr/>
            </a:pPr>
            <a:r>
              <a:rPr lang="zh-TW" altLang="en-US" b="1" dirty="0"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研究室：</a:t>
            </a:r>
            <a:r>
              <a:rPr lang="en-US" altLang="zh-TW" b="1" smtClean="0"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T2-407-2   </a:t>
            </a:r>
            <a:r>
              <a:rPr lang="en-US" altLang="zh-TW" b="1" dirty="0"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Tel: 2737-6782   Fax: 2737-6777</a:t>
            </a:r>
          </a:p>
          <a:p>
            <a:pPr algn="ctr">
              <a:spcBef>
                <a:spcPct val="20000"/>
              </a:spcBef>
              <a:buClr>
                <a:schemeClr val="tx2"/>
              </a:buClr>
              <a:defRPr/>
            </a:pPr>
            <a:r>
              <a:rPr lang="en-US" altLang="zh-TW" b="1" dirty="0"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E-mail: </a:t>
            </a:r>
            <a:r>
              <a:rPr lang="en-US" altLang="zh-TW" b="1" dirty="0"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  <a:hlinkClick r:id="rId2"/>
              </a:rPr>
              <a:t>lgg@cs.ntust.edu.tw</a:t>
            </a:r>
            <a:r>
              <a:rPr lang="en-US" altLang="zh-TW" b="1" dirty="0"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 </a:t>
            </a:r>
          </a:p>
          <a:p>
            <a:pPr algn="ctr">
              <a:spcBef>
                <a:spcPct val="20000"/>
              </a:spcBef>
              <a:buClr>
                <a:schemeClr val="tx2"/>
              </a:buClr>
              <a:defRPr/>
            </a:pPr>
            <a:r>
              <a:rPr lang="zh-TW" altLang="en-US" b="1" dirty="0"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教學資源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： </a:t>
            </a:r>
            <a:r>
              <a:rPr lang="en-US" altLang="zh-TW" dirty="0">
                <a:hlinkClick r:id="rId3"/>
              </a:rPr>
              <a:t>https://sites.google.com/site/lggntust/home</a:t>
            </a:r>
            <a:endParaRPr lang="en-US" altLang="zh-TW" b="1" dirty="0">
              <a:effectLst>
                <a:outerShdw blurRad="38100" dist="38100" dir="2700000" algn="tl">
                  <a:srgbClr val="000000"/>
                </a:outerShdw>
              </a:effectLst>
              <a:ea typeface="標楷體" pitchFamily="65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349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9AE9EC-CC89-4037-B1DA-D814208201DE}" type="slidenum">
              <a:rPr lang="en-US" altLang="zh-TW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479235" name="Rectangle 67"/>
          <p:cNvSpPr>
            <a:spLocks noChangeArrowheads="1"/>
          </p:cNvSpPr>
          <p:nvPr/>
        </p:nvSpPr>
        <p:spPr bwMode="auto">
          <a:xfrm>
            <a:off x="381000" y="914400"/>
            <a:ext cx="8382000" cy="54102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02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dirty="0" smtClean="0">
                <a:solidFill>
                  <a:srgbClr val="FFFF00"/>
                </a:solidFill>
              </a:rPr>
              <a:t>雙環路</a:t>
            </a:r>
            <a:r>
              <a:rPr lang="zh-TW" altLang="en-US" dirty="0" smtClean="0">
                <a:solidFill>
                  <a:srgbClr val="FFFF00"/>
                </a:solidFill>
              </a:rPr>
              <a:t>學習</a:t>
            </a:r>
            <a:endParaRPr lang="zh-TW" altLang="en-US" dirty="0" smtClean="0">
              <a:solidFill>
                <a:srgbClr val="FFFF00"/>
              </a:solidFill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990600" y="1447800"/>
            <a:ext cx="7086600" cy="4876800"/>
            <a:chOff x="624" y="816"/>
            <a:chExt cx="4464" cy="3072"/>
          </a:xfrm>
        </p:grpSpPr>
        <p:sp>
          <p:nvSpPr>
            <p:cNvPr id="479241" name="Arc 4"/>
            <p:cNvSpPr>
              <a:spLocks/>
            </p:cNvSpPr>
            <p:nvPr/>
          </p:nvSpPr>
          <p:spPr bwMode="auto">
            <a:xfrm flipH="1">
              <a:off x="774" y="1022"/>
              <a:ext cx="1649" cy="870"/>
            </a:xfrm>
            <a:custGeom>
              <a:avLst/>
              <a:gdLst>
                <a:gd name="T0" fmla="*/ 0 w 21518"/>
                <a:gd name="T1" fmla="*/ 0 h 21588"/>
                <a:gd name="T2" fmla="*/ 0 w 21518"/>
                <a:gd name="T3" fmla="*/ 0 h 21588"/>
                <a:gd name="T4" fmla="*/ 0 w 21518"/>
                <a:gd name="T5" fmla="*/ 0 h 21588"/>
                <a:gd name="T6" fmla="*/ 0 60000 65536"/>
                <a:gd name="T7" fmla="*/ 0 60000 65536"/>
                <a:gd name="T8" fmla="*/ 0 60000 65536"/>
                <a:gd name="T9" fmla="*/ 0 w 21518"/>
                <a:gd name="T10" fmla="*/ 0 h 21588"/>
                <a:gd name="T11" fmla="*/ 21518 w 21518"/>
                <a:gd name="T12" fmla="*/ 21588 h 215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18" h="21588" fill="none" extrusionOk="0">
                  <a:moveTo>
                    <a:pt x="718" y="-1"/>
                  </a:moveTo>
                  <a:cubicBezTo>
                    <a:pt x="11637" y="363"/>
                    <a:pt x="20567" y="8823"/>
                    <a:pt x="21518" y="19707"/>
                  </a:cubicBezTo>
                </a:path>
                <a:path w="21518" h="21588" stroke="0" extrusionOk="0">
                  <a:moveTo>
                    <a:pt x="718" y="-1"/>
                  </a:moveTo>
                  <a:cubicBezTo>
                    <a:pt x="11637" y="363"/>
                    <a:pt x="20567" y="8823"/>
                    <a:pt x="21518" y="19707"/>
                  </a:cubicBezTo>
                  <a:lnTo>
                    <a:pt x="0" y="21588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 wrap="none" lIns="0" tIns="0" rIns="0" bIns="0" anchor="ctr"/>
            <a:lstStyle/>
            <a:p>
              <a:endParaRPr lang="zh-TW" altLang="en-US"/>
            </a:p>
          </p:txBody>
        </p:sp>
        <p:sp>
          <p:nvSpPr>
            <p:cNvPr id="479242" name="Arc 5"/>
            <p:cNvSpPr>
              <a:spLocks/>
            </p:cNvSpPr>
            <p:nvPr/>
          </p:nvSpPr>
          <p:spPr bwMode="auto">
            <a:xfrm rot="10800000" flipV="1">
              <a:off x="1200" y="1326"/>
              <a:ext cx="1498" cy="458"/>
            </a:xfrm>
            <a:custGeom>
              <a:avLst/>
              <a:gdLst>
                <a:gd name="T0" fmla="*/ 0 w 21600"/>
                <a:gd name="T1" fmla="*/ 0 h 22327"/>
                <a:gd name="T2" fmla="*/ 0 w 21600"/>
                <a:gd name="T3" fmla="*/ 0 h 22327"/>
                <a:gd name="T4" fmla="*/ 0 w 21600"/>
                <a:gd name="T5" fmla="*/ 0 h 2232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2327"/>
                <a:gd name="T11" fmla="*/ 21600 w 21600"/>
                <a:gd name="T12" fmla="*/ 22327 h 2232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2327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842"/>
                    <a:pt x="21595" y="22084"/>
                    <a:pt x="21587" y="22326"/>
                  </a:cubicBezTo>
                </a:path>
                <a:path w="21600" h="22327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842"/>
                    <a:pt x="21595" y="22084"/>
                    <a:pt x="21587" y="2232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triangle" w="med" len="med"/>
              <a:tailEnd/>
            </a:ln>
          </p:spPr>
          <p:txBody>
            <a:bodyPr wrap="none" lIns="0" tIns="0" rIns="0" bIns="0" anchor="ctr"/>
            <a:lstStyle/>
            <a:p>
              <a:endParaRPr lang="zh-TW" altLang="en-US"/>
            </a:p>
          </p:txBody>
        </p:sp>
        <p:sp>
          <p:nvSpPr>
            <p:cNvPr id="479243" name="Text Box 6"/>
            <p:cNvSpPr txBox="1">
              <a:spLocks noChangeArrowheads="1"/>
            </p:cNvSpPr>
            <p:nvPr/>
          </p:nvSpPr>
          <p:spPr bwMode="auto">
            <a:xfrm>
              <a:off x="1200" y="1246"/>
              <a:ext cx="1009" cy="2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zh-TW" altLang="en-US" sz="1200">
                  <a:solidFill>
                    <a:srgbClr val="66FFFF"/>
                  </a:solidFill>
                  <a:latin typeface="Times New Roman" pitchFamily="18" charset="0"/>
                  <a:ea typeface="標楷體" pitchFamily="65" charset="-120"/>
                </a:rPr>
                <a:t>個人雙環路學習</a:t>
              </a:r>
            </a:p>
          </p:txBody>
        </p:sp>
        <p:sp>
          <p:nvSpPr>
            <p:cNvPr id="479244" name="Arc 7"/>
            <p:cNvSpPr>
              <a:spLocks/>
            </p:cNvSpPr>
            <p:nvPr/>
          </p:nvSpPr>
          <p:spPr bwMode="auto">
            <a:xfrm flipV="1">
              <a:off x="2065" y="1648"/>
              <a:ext cx="1108" cy="459"/>
            </a:xfrm>
            <a:custGeom>
              <a:avLst/>
              <a:gdLst>
                <a:gd name="T0" fmla="*/ 0 w 21600"/>
                <a:gd name="T1" fmla="*/ 0 h 21561"/>
                <a:gd name="T2" fmla="*/ 0 w 21600"/>
                <a:gd name="T3" fmla="*/ 0 h 21561"/>
                <a:gd name="T4" fmla="*/ 0 w 21600"/>
                <a:gd name="T5" fmla="*/ 0 h 21561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61"/>
                <a:gd name="T11" fmla="*/ 21600 w 21600"/>
                <a:gd name="T12" fmla="*/ 21561 h 2156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61" fill="none" extrusionOk="0">
                  <a:moveTo>
                    <a:pt x="1299" y="0"/>
                  </a:moveTo>
                  <a:cubicBezTo>
                    <a:pt x="12703" y="687"/>
                    <a:pt x="21600" y="10136"/>
                    <a:pt x="21600" y="21561"/>
                  </a:cubicBezTo>
                </a:path>
                <a:path w="21600" h="21561" stroke="0" extrusionOk="0">
                  <a:moveTo>
                    <a:pt x="1299" y="0"/>
                  </a:moveTo>
                  <a:cubicBezTo>
                    <a:pt x="12703" y="687"/>
                    <a:pt x="21600" y="10136"/>
                    <a:pt x="21600" y="21561"/>
                  </a:cubicBezTo>
                  <a:lnTo>
                    <a:pt x="0" y="21561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 wrap="none" lIns="0" tIns="0" rIns="0" bIns="0" anchor="ctr"/>
            <a:lstStyle/>
            <a:p>
              <a:endParaRPr lang="zh-TW" altLang="en-US"/>
            </a:p>
          </p:txBody>
        </p:sp>
        <p:sp>
          <p:nvSpPr>
            <p:cNvPr id="479245" name="Rectangle 8"/>
            <p:cNvSpPr>
              <a:spLocks noChangeArrowheads="1"/>
            </p:cNvSpPr>
            <p:nvPr/>
          </p:nvSpPr>
          <p:spPr bwMode="auto">
            <a:xfrm>
              <a:off x="2373" y="908"/>
              <a:ext cx="1299" cy="189"/>
            </a:xfrm>
            <a:prstGeom prst="rect">
              <a:avLst/>
            </a:prstGeom>
            <a:noFill/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/>
            </a:p>
          </p:txBody>
        </p:sp>
        <p:sp>
          <p:nvSpPr>
            <p:cNvPr id="479246" name="Rectangle 9"/>
            <p:cNvSpPr>
              <a:spLocks noChangeArrowheads="1"/>
            </p:cNvSpPr>
            <p:nvPr/>
          </p:nvSpPr>
          <p:spPr bwMode="auto">
            <a:xfrm>
              <a:off x="2373" y="1135"/>
              <a:ext cx="1299" cy="638"/>
            </a:xfrm>
            <a:prstGeom prst="rect">
              <a:avLst/>
            </a:prstGeom>
            <a:noFill/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/>
            </a:p>
          </p:txBody>
        </p:sp>
        <p:sp>
          <p:nvSpPr>
            <p:cNvPr id="479247" name="Text Box 10"/>
            <p:cNvSpPr txBox="1">
              <a:spLocks noChangeArrowheads="1"/>
            </p:cNvSpPr>
            <p:nvPr/>
          </p:nvSpPr>
          <p:spPr bwMode="auto">
            <a:xfrm>
              <a:off x="2373" y="964"/>
              <a:ext cx="1299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zh-TW" altLang="en-US" sz="120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個人學習模式</a:t>
              </a:r>
            </a:p>
          </p:txBody>
        </p:sp>
        <p:sp>
          <p:nvSpPr>
            <p:cNvPr id="479248" name="Text Box 11"/>
            <p:cNvSpPr txBox="1">
              <a:spLocks noChangeArrowheads="1"/>
            </p:cNvSpPr>
            <p:nvPr/>
          </p:nvSpPr>
          <p:spPr bwMode="auto">
            <a:xfrm>
              <a:off x="2798" y="1212"/>
              <a:ext cx="374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altLang="zh-TW" sz="120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20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評估</a:t>
              </a:r>
            </a:p>
          </p:txBody>
        </p:sp>
        <p:sp>
          <p:nvSpPr>
            <p:cNvPr id="479249" name="Text Box 12"/>
            <p:cNvSpPr txBox="1">
              <a:spLocks noChangeArrowheads="1"/>
            </p:cNvSpPr>
            <p:nvPr/>
          </p:nvSpPr>
          <p:spPr bwMode="auto">
            <a:xfrm>
              <a:off x="2572" y="1381"/>
              <a:ext cx="35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設計</a:t>
              </a:r>
            </a:p>
          </p:txBody>
        </p:sp>
        <p:sp>
          <p:nvSpPr>
            <p:cNvPr id="479250" name="Text Box 13"/>
            <p:cNvSpPr txBox="1">
              <a:spLocks noChangeArrowheads="1"/>
            </p:cNvSpPr>
            <p:nvPr/>
          </p:nvSpPr>
          <p:spPr bwMode="auto">
            <a:xfrm>
              <a:off x="2785" y="1570"/>
              <a:ext cx="314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altLang="zh-TW" sz="120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  </a:t>
              </a:r>
              <a:r>
                <a:rPr lang="zh-TW" altLang="en-US" sz="120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實施</a:t>
              </a:r>
            </a:p>
          </p:txBody>
        </p:sp>
        <p:sp>
          <p:nvSpPr>
            <p:cNvPr id="479251" name="Text Box 14"/>
            <p:cNvSpPr txBox="1">
              <a:spLocks noChangeArrowheads="1"/>
            </p:cNvSpPr>
            <p:nvPr/>
          </p:nvSpPr>
          <p:spPr bwMode="auto">
            <a:xfrm>
              <a:off x="3078" y="1381"/>
              <a:ext cx="400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觀察</a:t>
              </a:r>
            </a:p>
          </p:txBody>
        </p:sp>
        <p:sp>
          <p:nvSpPr>
            <p:cNvPr id="479252" name="Text Box 15"/>
            <p:cNvSpPr txBox="1">
              <a:spLocks noChangeArrowheads="1"/>
            </p:cNvSpPr>
            <p:nvPr/>
          </p:nvSpPr>
          <p:spPr bwMode="auto">
            <a:xfrm>
              <a:off x="2405" y="1132"/>
              <a:ext cx="525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概念性的</a:t>
              </a:r>
            </a:p>
          </p:txBody>
        </p:sp>
        <p:sp>
          <p:nvSpPr>
            <p:cNvPr id="479253" name="Text Box 16"/>
            <p:cNvSpPr txBox="1">
              <a:spLocks noChangeArrowheads="1"/>
            </p:cNvSpPr>
            <p:nvPr/>
          </p:nvSpPr>
          <p:spPr bwMode="auto">
            <a:xfrm>
              <a:off x="3218" y="1570"/>
              <a:ext cx="550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altLang="zh-TW" sz="120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20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操作性的</a:t>
              </a:r>
            </a:p>
          </p:txBody>
        </p:sp>
        <p:sp>
          <p:nvSpPr>
            <p:cNvPr id="479254" name="Arc 17"/>
            <p:cNvSpPr>
              <a:spLocks/>
            </p:cNvSpPr>
            <p:nvPr/>
          </p:nvSpPr>
          <p:spPr bwMode="auto">
            <a:xfrm flipH="1">
              <a:off x="2728" y="1306"/>
              <a:ext cx="100" cy="11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 type="triangle" w="sm" len="sm"/>
            </a:ln>
          </p:spPr>
          <p:txBody>
            <a:bodyPr wrap="none" lIns="0" tIns="0" rIns="0" bIns="0" anchor="ctr"/>
            <a:lstStyle/>
            <a:p>
              <a:endParaRPr lang="zh-TW" altLang="en-US"/>
            </a:p>
          </p:txBody>
        </p:sp>
        <p:sp>
          <p:nvSpPr>
            <p:cNvPr id="479255" name="Arc 18"/>
            <p:cNvSpPr>
              <a:spLocks/>
            </p:cNvSpPr>
            <p:nvPr/>
          </p:nvSpPr>
          <p:spPr bwMode="auto">
            <a:xfrm rot="5158304" flipH="1">
              <a:off x="3094" y="1287"/>
              <a:ext cx="114" cy="149"/>
            </a:xfrm>
            <a:custGeom>
              <a:avLst/>
              <a:gdLst>
                <a:gd name="T0" fmla="*/ 0 w 21600"/>
                <a:gd name="T1" fmla="*/ 0 h 21729"/>
                <a:gd name="T2" fmla="*/ 0 w 21600"/>
                <a:gd name="T3" fmla="*/ 0 h 21729"/>
                <a:gd name="T4" fmla="*/ 0 w 21600"/>
                <a:gd name="T5" fmla="*/ 0 h 2172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729"/>
                <a:gd name="T11" fmla="*/ 21600 w 21600"/>
                <a:gd name="T12" fmla="*/ 21729 h 217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729" fill="none" extrusionOk="0">
                  <a:moveTo>
                    <a:pt x="54" y="0"/>
                  </a:moveTo>
                  <a:cubicBezTo>
                    <a:pt x="11962" y="30"/>
                    <a:pt x="21600" y="9692"/>
                    <a:pt x="21600" y="21600"/>
                  </a:cubicBezTo>
                  <a:cubicBezTo>
                    <a:pt x="21600" y="21642"/>
                    <a:pt x="21599" y="21685"/>
                    <a:pt x="21599" y="21728"/>
                  </a:cubicBezTo>
                </a:path>
                <a:path w="21600" h="21729" stroke="0" extrusionOk="0">
                  <a:moveTo>
                    <a:pt x="54" y="0"/>
                  </a:moveTo>
                  <a:cubicBezTo>
                    <a:pt x="11962" y="30"/>
                    <a:pt x="21600" y="9692"/>
                    <a:pt x="21600" y="21600"/>
                  </a:cubicBezTo>
                  <a:cubicBezTo>
                    <a:pt x="21600" y="21642"/>
                    <a:pt x="21599" y="21685"/>
                    <a:pt x="21599" y="21728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none" w="sm" len="sm"/>
              <a:tailEnd type="triangle" w="sm" len="sm"/>
            </a:ln>
          </p:spPr>
          <p:txBody>
            <a:bodyPr wrap="none" lIns="0" tIns="0" rIns="0" bIns="0" anchor="ctr"/>
            <a:lstStyle/>
            <a:p>
              <a:endParaRPr lang="zh-TW" altLang="en-US"/>
            </a:p>
          </p:txBody>
        </p:sp>
        <p:sp>
          <p:nvSpPr>
            <p:cNvPr id="479256" name="Arc 19"/>
            <p:cNvSpPr>
              <a:spLocks/>
            </p:cNvSpPr>
            <p:nvPr/>
          </p:nvSpPr>
          <p:spPr bwMode="auto">
            <a:xfrm rot="10833634" flipH="1">
              <a:off x="3078" y="1532"/>
              <a:ext cx="148" cy="11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 type="triangle" w="sm" len="sm"/>
            </a:ln>
          </p:spPr>
          <p:txBody>
            <a:bodyPr wrap="none" lIns="0" tIns="0" rIns="0" bIns="0" anchor="ctr"/>
            <a:lstStyle/>
            <a:p>
              <a:endParaRPr lang="zh-TW" altLang="en-US"/>
            </a:p>
          </p:txBody>
        </p:sp>
        <p:sp>
          <p:nvSpPr>
            <p:cNvPr id="479257" name="Arc 20"/>
            <p:cNvSpPr>
              <a:spLocks/>
            </p:cNvSpPr>
            <p:nvPr/>
          </p:nvSpPr>
          <p:spPr bwMode="auto">
            <a:xfrm rot="16079848" flipH="1">
              <a:off x="2738" y="1520"/>
              <a:ext cx="114" cy="142"/>
            </a:xfrm>
            <a:custGeom>
              <a:avLst/>
              <a:gdLst>
                <a:gd name="T0" fmla="*/ 0 w 21600"/>
                <a:gd name="T1" fmla="*/ 0 h 31213"/>
                <a:gd name="T2" fmla="*/ 0 w 21600"/>
                <a:gd name="T3" fmla="*/ 0 h 31213"/>
                <a:gd name="T4" fmla="*/ 0 w 21600"/>
                <a:gd name="T5" fmla="*/ 0 h 31213"/>
                <a:gd name="T6" fmla="*/ 0 60000 65536"/>
                <a:gd name="T7" fmla="*/ 0 60000 65536"/>
                <a:gd name="T8" fmla="*/ 0 60000 65536"/>
                <a:gd name="T9" fmla="*/ 0 w 21600"/>
                <a:gd name="T10" fmla="*/ 0 h 31213"/>
                <a:gd name="T11" fmla="*/ 21600 w 21600"/>
                <a:gd name="T12" fmla="*/ 31213 h 312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1213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4935"/>
                    <a:pt x="20827" y="28225"/>
                    <a:pt x="19342" y="31212"/>
                  </a:cubicBezTo>
                </a:path>
                <a:path w="21600" h="31213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4935"/>
                    <a:pt x="20827" y="28225"/>
                    <a:pt x="19342" y="31212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none" w="sm" len="sm"/>
              <a:tailEnd type="triangle" w="sm" len="sm"/>
            </a:ln>
          </p:spPr>
          <p:txBody>
            <a:bodyPr wrap="none" lIns="0" tIns="0" rIns="0" bIns="0" anchor="ctr"/>
            <a:lstStyle/>
            <a:p>
              <a:endParaRPr lang="zh-TW" altLang="en-US"/>
            </a:p>
          </p:txBody>
        </p:sp>
        <p:sp>
          <p:nvSpPr>
            <p:cNvPr id="479258" name="AutoShape 21"/>
            <p:cNvSpPr>
              <a:spLocks noChangeArrowheads="1"/>
            </p:cNvSpPr>
            <p:nvPr/>
          </p:nvSpPr>
          <p:spPr bwMode="auto">
            <a:xfrm rot="-2629045">
              <a:off x="2525" y="1262"/>
              <a:ext cx="590" cy="194"/>
            </a:xfrm>
            <a:prstGeom prst="roundRect">
              <a:avLst>
                <a:gd name="adj" fmla="val 48250"/>
              </a:avLst>
            </a:prstGeom>
            <a:noFill/>
            <a:ln w="9525">
              <a:solidFill>
                <a:srgbClr val="FFFF00"/>
              </a:solidFill>
              <a:prstDash val="sysDot"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/>
            </a:p>
          </p:txBody>
        </p:sp>
        <p:sp>
          <p:nvSpPr>
            <p:cNvPr id="479259" name="AutoShape 22"/>
            <p:cNvSpPr>
              <a:spLocks noChangeArrowheads="1"/>
            </p:cNvSpPr>
            <p:nvPr/>
          </p:nvSpPr>
          <p:spPr bwMode="auto">
            <a:xfrm rot="-2629045">
              <a:off x="2828" y="1457"/>
              <a:ext cx="548" cy="194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rgbClr val="FFFF00"/>
              </a:solidFill>
              <a:prstDash val="sysDot"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/>
            </a:p>
          </p:txBody>
        </p:sp>
        <p:sp>
          <p:nvSpPr>
            <p:cNvPr id="479260" name="Line 23"/>
            <p:cNvSpPr>
              <a:spLocks noChangeShapeType="1"/>
            </p:cNvSpPr>
            <p:nvPr/>
          </p:nvSpPr>
          <p:spPr bwMode="auto">
            <a:xfrm>
              <a:off x="2373" y="1078"/>
              <a:ext cx="0" cy="57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479261" name="Line 24"/>
            <p:cNvSpPr>
              <a:spLocks noChangeShapeType="1"/>
            </p:cNvSpPr>
            <p:nvPr/>
          </p:nvSpPr>
          <p:spPr bwMode="auto">
            <a:xfrm>
              <a:off x="3672" y="1078"/>
              <a:ext cx="0" cy="57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479262" name="Freeform 25"/>
            <p:cNvSpPr>
              <a:spLocks/>
            </p:cNvSpPr>
            <p:nvPr/>
          </p:nvSpPr>
          <p:spPr bwMode="auto">
            <a:xfrm>
              <a:off x="2504" y="874"/>
              <a:ext cx="1214" cy="854"/>
            </a:xfrm>
            <a:custGeom>
              <a:avLst/>
              <a:gdLst>
                <a:gd name="T0" fmla="*/ 1 w 2114"/>
                <a:gd name="T1" fmla="*/ 0 h 1715"/>
                <a:gd name="T2" fmla="*/ 0 w 2114"/>
                <a:gd name="T3" fmla="*/ 0 h 1715"/>
                <a:gd name="T4" fmla="*/ 8 w 2114"/>
                <a:gd name="T5" fmla="*/ 0 h 1715"/>
                <a:gd name="T6" fmla="*/ 8 w 2114"/>
                <a:gd name="T7" fmla="*/ 1 h 1715"/>
                <a:gd name="T8" fmla="*/ 8 w 2114"/>
                <a:gd name="T9" fmla="*/ 1 h 17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14"/>
                <a:gd name="T16" fmla="*/ 0 h 1715"/>
                <a:gd name="T17" fmla="*/ 2114 w 2114"/>
                <a:gd name="T18" fmla="*/ 1715 h 17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14" h="1715">
                  <a:moveTo>
                    <a:pt x="3" y="67"/>
                  </a:moveTo>
                  <a:lnTo>
                    <a:pt x="0" y="0"/>
                  </a:lnTo>
                  <a:lnTo>
                    <a:pt x="2114" y="0"/>
                  </a:lnTo>
                  <a:lnTo>
                    <a:pt x="2109" y="1715"/>
                  </a:lnTo>
                  <a:lnTo>
                    <a:pt x="2037" y="1715"/>
                  </a:ln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479263" name="Freeform 26"/>
            <p:cNvSpPr>
              <a:spLocks/>
            </p:cNvSpPr>
            <p:nvPr/>
          </p:nvSpPr>
          <p:spPr bwMode="auto">
            <a:xfrm>
              <a:off x="2595" y="847"/>
              <a:ext cx="1164" cy="827"/>
            </a:xfrm>
            <a:custGeom>
              <a:avLst/>
              <a:gdLst>
                <a:gd name="T0" fmla="*/ 0 w 2796"/>
                <a:gd name="T1" fmla="*/ 0 h 2612"/>
                <a:gd name="T2" fmla="*/ 0 w 2796"/>
                <a:gd name="T3" fmla="*/ 0 h 2612"/>
                <a:gd name="T4" fmla="*/ 0 w 2796"/>
                <a:gd name="T5" fmla="*/ 0 h 2612"/>
                <a:gd name="T6" fmla="*/ 0 w 2796"/>
                <a:gd name="T7" fmla="*/ 0 h 2612"/>
                <a:gd name="T8" fmla="*/ 0 w 2796"/>
                <a:gd name="T9" fmla="*/ 0 h 26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96"/>
                <a:gd name="T16" fmla="*/ 0 h 2612"/>
                <a:gd name="T17" fmla="*/ 2796 w 2796"/>
                <a:gd name="T18" fmla="*/ 2612 h 26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96" h="2612">
                  <a:moveTo>
                    <a:pt x="0" y="84"/>
                  </a:moveTo>
                  <a:lnTo>
                    <a:pt x="0" y="0"/>
                  </a:lnTo>
                  <a:lnTo>
                    <a:pt x="2796" y="0"/>
                  </a:lnTo>
                  <a:lnTo>
                    <a:pt x="2796" y="2612"/>
                  </a:lnTo>
                  <a:lnTo>
                    <a:pt x="2713" y="2612"/>
                  </a:ln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479264" name="Freeform 27"/>
            <p:cNvSpPr>
              <a:spLocks/>
            </p:cNvSpPr>
            <p:nvPr/>
          </p:nvSpPr>
          <p:spPr bwMode="auto">
            <a:xfrm>
              <a:off x="2671" y="816"/>
              <a:ext cx="1123" cy="821"/>
            </a:xfrm>
            <a:custGeom>
              <a:avLst/>
              <a:gdLst>
                <a:gd name="T0" fmla="*/ 0 w 2696"/>
                <a:gd name="T1" fmla="*/ 0 h 2595"/>
                <a:gd name="T2" fmla="*/ 0 w 2696"/>
                <a:gd name="T3" fmla="*/ 0 h 2595"/>
                <a:gd name="T4" fmla="*/ 0 w 2696"/>
                <a:gd name="T5" fmla="*/ 0 h 2595"/>
                <a:gd name="T6" fmla="*/ 0 w 2696"/>
                <a:gd name="T7" fmla="*/ 0 h 2595"/>
                <a:gd name="T8" fmla="*/ 0 w 2696"/>
                <a:gd name="T9" fmla="*/ 0 h 25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96"/>
                <a:gd name="T16" fmla="*/ 0 h 2595"/>
                <a:gd name="T17" fmla="*/ 2696 w 2696"/>
                <a:gd name="T18" fmla="*/ 2595 h 25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96" h="2595">
                  <a:moveTo>
                    <a:pt x="0" y="100"/>
                  </a:moveTo>
                  <a:lnTo>
                    <a:pt x="0" y="0"/>
                  </a:lnTo>
                  <a:lnTo>
                    <a:pt x="2696" y="0"/>
                  </a:lnTo>
                  <a:lnTo>
                    <a:pt x="2696" y="2595"/>
                  </a:lnTo>
                  <a:lnTo>
                    <a:pt x="2612" y="2595"/>
                  </a:ln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479265" name="Text Box 28"/>
            <p:cNvSpPr txBox="1">
              <a:spLocks noChangeArrowheads="1"/>
            </p:cNvSpPr>
            <p:nvPr/>
          </p:nvSpPr>
          <p:spPr bwMode="auto">
            <a:xfrm>
              <a:off x="4082" y="2096"/>
              <a:ext cx="721" cy="21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zh-TW" altLang="en-US" sz="120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個人行動</a:t>
              </a:r>
            </a:p>
          </p:txBody>
        </p:sp>
        <p:sp>
          <p:nvSpPr>
            <p:cNvPr id="479266" name="Text Box 29"/>
            <p:cNvSpPr txBox="1">
              <a:spLocks noChangeArrowheads="1"/>
            </p:cNvSpPr>
            <p:nvPr/>
          </p:nvSpPr>
          <p:spPr bwMode="auto">
            <a:xfrm>
              <a:off x="4082" y="1150"/>
              <a:ext cx="721" cy="21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zh-TW" altLang="en-US" sz="120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環境回應</a:t>
              </a:r>
            </a:p>
          </p:txBody>
        </p:sp>
        <p:sp>
          <p:nvSpPr>
            <p:cNvPr id="479267" name="Freeform 30"/>
            <p:cNvSpPr>
              <a:spLocks/>
            </p:cNvSpPr>
            <p:nvPr/>
          </p:nvSpPr>
          <p:spPr bwMode="auto">
            <a:xfrm>
              <a:off x="3244" y="1788"/>
              <a:ext cx="838" cy="403"/>
            </a:xfrm>
            <a:custGeom>
              <a:avLst/>
              <a:gdLst>
                <a:gd name="T0" fmla="*/ 1 w 1460"/>
                <a:gd name="T1" fmla="*/ 0 h 808"/>
                <a:gd name="T2" fmla="*/ 0 w 1460"/>
                <a:gd name="T3" fmla="*/ 0 h 808"/>
                <a:gd name="T4" fmla="*/ 6 w 1460"/>
                <a:gd name="T5" fmla="*/ 0 h 808"/>
                <a:gd name="T6" fmla="*/ 0 60000 65536"/>
                <a:gd name="T7" fmla="*/ 0 60000 65536"/>
                <a:gd name="T8" fmla="*/ 0 60000 65536"/>
                <a:gd name="T9" fmla="*/ 0 w 1460"/>
                <a:gd name="T10" fmla="*/ 0 h 808"/>
                <a:gd name="T11" fmla="*/ 1460 w 1460"/>
                <a:gd name="T12" fmla="*/ 808 h 80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60" h="808">
                  <a:moveTo>
                    <a:pt x="4" y="0"/>
                  </a:moveTo>
                  <a:lnTo>
                    <a:pt x="0" y="808"/>
                  </a:lnTo>
                  <a:lnTo>
                    <a:pt x="1460" y="808"/>
                  </a:ln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79268" name="Freeform 31"/>
            <p:cNvSpPr>
              <a:spLocks/>
            </p:cNvSpPr>
            <p:nvPr/>
          </p:nvSpPr>
          <p:spPr bwMode="auto">
            <a:xfrm>
              <a:off x="4442" y="1371"/>
              <a:ext cx="1" cy="718"/>
            </a:xfrm>
            <a:custGeom>
              <a:avLst/>
              <a:gdLst>
                <a:gd name="T0" fmla="*/ 0 w 1"/>
                <a:gd name="T1" fmla="*/ 1 h 1440"/>
                <a:gd name="T2" fmla="*/ 0 w 1"/>
                <a:gd name="T3" fmla="*/ 0 h 1440"/>
                <a:gd name="T4" fmla="*/ 0 60000 65536"/>
                <a:gd name="T5" fmla="*/ 0 60000 65536"/>
                <a:gd name="T6" fmla="*/ 0 w 1"/>
                <a:gd name="T7" fmla="*/ 0 h 1440"/>
                <a:gd name="T8" fmla="*/ 1 w 1"/>
                <a:gd name="T9" fmla="*/ 1440 h 144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1440">
                  <a:moveTo>
                    <a:pt x="0" y="1440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79269" name="Line 32"/>
            <p:cNvSpPr>
              <a:spLocks noChangeShapeType="1"/>
            </p:cNvSpPr>
            <p:nvPr/>
          </p:nvSpPr>
          <p:spPr bwMode="auto">
            <a:xfrm flipH="1">
              <a:off x="3794" y="1244"/>
              <a:ext cx="288" cy="2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79270" name="Text Box 33"/>
            <p:cNvSpPr txBox="1">
              <a:spLocks noChangeArrowheads="1"/>
            </p:cNvSpPr>
            <p:nvPr/>
          </p:nvSpPr>
          <p:spPr bwMode="auto">
            <a:xfrm>
              <a:off x="3218" y="2001"/>
              <a:ext cx="86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altLang="zh-TW" sz="120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200">
                  <a:solidFill>
                    <a:srgbClr val="FF5050"/>
                  </a:solidFill>
                  <a:latin typeface="Times New Roman" pitchFamily="18" charset="0"/>
                  <a:ea typeface="標楷體" pitchFamily="65" charset="-120"/>
                </a:rPr>
                <a:t>個人單環路學習</a:t>
              </a:r>
            </a:p>
          </p:txBody>
        </p:sp>
        <p:sp>
          <p:nvSpPr>
            <p:cNvPr id="479271" name="Text Box 34"/>
            <p:cNvSpPr txBox="1">
              <a:spLocks noChangeArrowheads="1"/>
            </p:cNvSpPr>
            <p:nvPr/>
          </p:nvSpPr>
          <p:spPr bwMode="auto">
            <a:xfrm>
              <a:off x="3938" y="1623"/>
              <a:ext cx="865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altLang="zh-TW" sz="120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   </a:t>
              </a:r>
              <a:r>
                <a:rPr lang="zh-TW" altLang="en-US" sz="120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單環路學習</a:t>
              </a:r>
            </a:p>
          </p:txBody>
        </p:sp>
        <p:sp>
          <p:nvSpPr>
            <p:cNvPr id="479272" name="Rectangle 35"/>
            <p:cNvSpPr>
              <a:spLocks noChangeArrowheads="1"/>
            </p:cNvSpPr>
            <p:nvPr/>
          </p:nvSpPr>
          <p:spPr bwMode="auto">
            <a:xfrm>
              <a:off x="624" y="1857"/>
              <a:ext cx="300" cy="570"/>
            </a:xfrm>
            <a:prstGeom prst="rect">
              <a:avLst/>
            </a:prstGeom>
            <a:noFill/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/>
            </a:p>
          </p:txBody>
        </p:sp>
        <p:sp>
          <p:nvSpPr>
            <p:cNvPr id="479273" name="Rectangle 36"/>
            <p:cNvSpPr>
              <a:spLocks noChangeArrowheads="1"/>
            </p:cNvSpPr>
            <p:nvPr/>
          </p:nvSpPr>
          <p:spPr bwMode="auto">
            <a:xfrm>
              <a:off x="924" y="1857"/>
              <a:ext cx="600" cy="570"/>
            </a:xfrm>
            <a:prstGeom prst="rect">
              <a:avLst/>
            </a:prstGeom>
            <a:noFill/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/>
            </a:p>
          </p:txBody>
        </p:sp>
        <p:sp>
          <p:nvSpPr>
            <p:cNvPr id="479274" name="Rectangle 37"/>
            <p:cNvSpPr>
              <a:spLocks noChangeArrowheads="1"/>
            </p:cNvSpPr>
            <p:nvPr/>
          </p:nvSpPr>
          <p:spPr bwMode="auto">
            <a:xfrm>
              <a:off x="1524" y="1857"/>
              <a:ext cx="524" cy="570"/>
            </a:xfrm>
            <a:prstGeom prst="rect">
              <a:avLst/>
            </a:prstGeom>
            <a:noFill/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/>
            </a:p>
          </p:txBody>
        </p:sp>
        <p:sp>
          <p:nvSpPr>
            <p:cNvPr id="479275" name="Text Box 38"/>
            <p:cNvSpPr txBox="1">
              <a:spLocks noChangeArrowheads="1"/>
            </p:cNvSpPr>
            <p:nvPr/>
          </p:nvSpPr>
          <p:spPr bwMode="auto">
            <a:xfrm>
              <a:off x="745" y="1857"/>
              <a:ext cx="138" cy="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0" rIns="36000" bIns="0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個人心智模式</a:t>
              </a:r>
            </a:p>
          </p:txBody>
        </p:sp>
        <p:sp>
          <p:nvSpPr>
            <p:cNvPr id="479276" name="Text Box 39"/>
            <p:cNvSpPr txBox="1">
              <a:spLocks noChangeArrowheads="1"/>
            </p:cNvSpPr>
            <p:nvPr/>
          </p:nvSpPr>
          <p:spPr bwMode="auto">
            <a:xfrm>
              <a:off x="1214" y="1972"/>
              <a:ext cx="134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0" rIns="0" bIns="0">
              <a:spAutoFit/>
            </a:bodyPr>
            <a:lstStyle/>
            <a:p>
              <a:r>
                <a:rPr lang="zh-TW" altLang="en-US" sz="1400" b="1">
                  <a:solidFill>
                    <a:srgbClr val="FF5050"/>
                  </a:solidFill>
                  <a:latin typeface="Times New Roman" pitchFamily="18" charset="0"/>
                  <a:ea typeface="標楷體" pitchFamily="65" charset="-120"/>
                </a:rPr>
                <a:t>框 架</a:t>
              </a:r>
            </a:p>
          </p:txBody>
        </p:sp>
        <p:sp>
          <p:nvSpPr>
            <p:cNvPr id="479277" name="Text Box 40"/>
            <p:cNvSpPr txBox="1">
              <a:spLocks noChangeArrowheads="1"/>
            </p:cNvSpPr>
            <p:nvPr/>
          </p:nvSpPr>
          <p:spPr bwMode="auto">
            <a:xfrm>
              <a:off x="1789" y="1972"/>
              <a:ext cx="134" cy="5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0" rIns="0" bIns="0">
              <a:spAutoFit/>
            </a:bodyPr>
            <a:lstStyle/>
            <a:p>
              <a:r>
                <a:rPr lang="zh-TW" altLang="en-US" sz="1400" b="1">
                  <a:solidFill>
                    <a:srgbClr val="FF99FF"/>
                  </a:solidFill>
                  <a:latin typeface="Times New Roman" pitchFamily="18" charset="0"/>
                  <a:ea typeface="標楷體" pitchFamily="65" charset="-120"/>
                </a:rPr>
                <a:t>常 規</a:t>
              </a:r>
            </a:p>
          </p:txBody>
        </p:sp>
        <p:sp>
          <p:nvSpPr>
            <p:cNvPr id="479278" name="Text Box 41"/>
            <p:cNvSpPr txBox="1">
              <a:spLocks noChangeArrowheads="1"/>
            </p:cNvSpPr>
            <p:nvPr/>
          </p:nvSpPr>
          <p:spPr bwMode="auto">
            <a:xfrm>
              <a:off x="892" y="2270"/>
              <a:ext cx="73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altLang="zh-TW" sz="120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 (Frameworks)</a:t>
              </a:r>
            </a:p>
            <a:p>
              <a:endParaRPr lang="en-US" altLang="zh-TW" sz="12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479279" name="Text Box 42"/>
            <p:cNvSpPr txBox="1">
              <a:spLocks noChangeArrowheads="1"/>
            </p:cNvSpPr>
            <p:nvPr/>
          </p:nvSpPr>
          <p:spPr bwMode="auto">
            <a:xfrm>
              <a:off x="1536" y="2256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36000" rIns="0" bIns="0"/>
            <a:lstStyle/>
            <a:p>
              <a:pPr algn="ctr"/>
              <a:r>
                <a:rPr lang="en-US" altLang="zh-TW" sz="120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(Routines)</a:t>
              </a:r>
            </a:p>
          </p:txBody>
        </p:sp>
        <p:sp>
          <p:nvSpPr>
            <p:cNvPr id="479280" name="Line 43"/>
            <p:cNvSpPr>
              <a:spLocks noChangeShapeType="1"/>
            </p:cNvSpPr>
            <p:nvPr/>
          </p:nvSpPr>
          <p:spPr bwMode="auto">
            <a:xfrm>
              <a:off x="874" y="1857"/>
              <a:ext cx="0" cy="57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479281" name="Freeform 44"/>
            <p:cNvSpPr>
              <a:spLocks/>
            </p:cNvSpPr>
            <p:nvPr/>
          </p:nvSpPr>
          <p:spPr bwMode="auto">
            <a:xfrm>
              <a:off x="671" y="1832"/>
              <a:ext cx="1415" cy="550"/>
            </a:xfrm>
            <a:custGeom>
              <a:avLst/>
              <a:gdLst>
                <a:gd name="T0" fmla="*/ 0 w 3399"/>
                <a:gd name="T1" fmla="*/ 0 h 1741"/>
                <a:gd name="T2" fmla="*/ 0 w 3399"/>
                <a:gd name="T3" fmla="*/ 0 h 1741"/>
                <a:gd name="T4" fmla="*/ 0 w 3399"/>
                <a:gd name="T5" fmla="*/ 0 h 1741"/>
                <a:gd name="T6" fmla="*/ 0 w 3399"/>
                <a:gd name="T7" fmla="*/ 0 h 1741"/>
                <a:gd name="T8" fmla="*/ 0 w 3399"/>
                <a:gd name="T9" fmla="*/ 0 h 17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99"/>
                <a:gd name="T16" fmla="*/ 0 h 1741"/>
                <a:gd name="T17" fmla="*/ 3399 w 3399"/>
                <a:gd name="T18" fmla="*/ 1741 h 17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99" h="1741">
                  <a:moveTo>
                    <a:pt x="0" y="67"/>
                  </a:moveTo>
                  <a:lnTo>
                    <a:pt x="0" y="0"/>
                  </a:lnTo>
                  <a:lnTo>
                    <a:pt x="3399" y="0"/>
                  </a:lnTo>
                  <a:lnTo>
                    <a:pt x="3399" y="1741"/>
                  </a:lnTo>
                  <a:lnTo>
                    <a:pt x="3332" y="1741"/>
                  </a:ln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479282" name="Freeform 45"/>
            <p:cNvSpPr>
              <a:spLocks/>
            </p:cNvSpPr>
            <p:nvPr/>
          </p:nvSpPr>
          <p:spPr bwMode="auto">
            <a:xfrm>
              <a:off x="726" y="1805"/>
              <a:ext cx="1402" cy="541"/>
            </a:xfrm>
            <a:custGeom>
              <a:avLst/>
              <a:gdLst>
                <a:gd name="T0" fmla="*/ 0 w 3365"/>
                <a:gd name="T1" fmla="*/ 0 h 1708"/>
                <a:gd name="T2" fmla="*/ 0 w 3365"/>
                <a:gd name="T3" fmla="*/ 0 h 1708"/>
                <a:gd name="T4" fmla="*/ 0 w 3365"/>
                <a:gd name="T5" fmla="*/ 0 h 1708"/>
                <a:gd name="T6" fmla="*/ 0 w 3365"/>
                <a:gd name="T7" fmla="*/ 0 h 1708"/>
                <a:gd name="T8" fmla="*/ 0 w 3365"/>
                <a:gd name="T9" fmla="*/ 0 h 17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65"/>
                <a:gd name="T16" fmla="*/ 0 h 1708"/>
                <a:gd name="T17" fmla="*/ 3365 w 3365"/>
                <a:gd name="T18" fmla="*/ 1708 h 17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65" h="1708">
                  <a:moveTo>
                    <a:pt x="0" y="67"/>
                  </a:moveTo>
                  <a:lnTo>
                    <a:pt x="0" y="0"/>
                  </a:lnTo>
                  <a:lnTo>
                    <a:pt x="3365" y="0"/>
                  </a:lnTo>
                  <a:lnTo>
                    <a:pt x="3365" y="1708"/>
                  </a:lnTo>
                  <a:lnTo>
                    <a:pt x="3281" y="1708"/>
                  </a:ln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479283" name="Freeform 46"/>
            <p:cNvSpPr>
              <a:spLocks/>
            </p:cNvSpPr>
            <p:nvPr/>
          </p:nvSpPr>
          <p:spPr bwMode="auto">
            <a:xfrm>
              <a:off x="789" y="1784"/>
              <a:ext cx="1374" cy="524"/>
            </a:xfrm>
            <a:custGeom>
              <a:avLst/>
              <a:gdLst>
                <a:gd name="T0" fmla="*/ 0 w 3299"/>
                <a:gd name="T1" fmla="*/ 0 h 1658"/>
                <a:gd name="T2" fmla="*/ 0 w 3299"/>
                <a:gd name="T3" fmla="*/ 0 h 1658"/>
                <a:gd name="T4" fmla="*/ 0 w 3299"/>
                <a:gd name="T5" fmla="*/ 0 h 1658"/>
                <a:gd name="T6" fmla="*/ 0 w 3299"/>
                <a:gd name="T7" fmla="*/ 0 h 1658"/>
                <a:gd name="T8" fmla="*/ 0 w 3299"/>
                <a:gd name="T9" fmla="*/ 0 h 16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99"/>
                <a:gd name="T16" fmla="*/ 0 h 1658"/>
                <a:gd name="T17" fmla="*/ 3299 w 3299"/>
                <a:gd name="T18" fmla="*/ 1658 h 16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99" h="1658">
                  <a:moveTo>
                    <a:pt x="0" y="67"/>
                  </a:moveTo>
                  <a:lnTo>
                    <a:pt x="0" y="0"/>
                  </a:lnTo>
                  <a:lnTo>
                    <a:pt x="3299" y="0"/>
                  </a:lnTo>
                  <a:lnTo>
                    <a:pt x="3299" y="1658"/>
                  </a:lnTo>
                  <a:lnTo>
                    <a:pt x="3215" y="1658"/>
                  </a:ln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479284" name="Text Box 47"/>
            <p:cNvSpPr txBox="1">
              <a:spLocks noChangeArrowheads="1"/>
            </p:cNvSpPr>
            <p:nvPr/>
          </p:nvSpPr>
          <p:spPr bwMode="auto">
            <a:xfrm>
              <a:off x="2209" y="2859"/>
              <a:ext cx="288" cy="6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 vert="eaVert" lIns="72000" tIns="0" rIns="36000" bIns="0"/>
            <a:lstStyle/>
            <a:p>
              <a:pPr algn="ctr"/>
              <a:r>
                <a:rPr lang="zh-TW" altLang="en-US" sz="120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共同心智模式</a:t>
              </a:r>
            </a:p>
          </p:txBody>
        </p:sp>
        <p:sp>
          <p:nvSpPr>
            <p:cNvPr id="479285" name="Text Box 48"/>
            <p:cNvSpPr txBox="1">
              <a:spLocks noChangeArrowheads="1"/>
            </p:cNvSpPr>
            <p:nvPr/>
          </p:nvSpPr>
          <p:spPr bwMode="auto">
            <a:xfrm>
              <a:off x="914" y="2859"/>
              <a:ext cx="576" cy="64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 lIns="0" tIns="72000" rIns="0" bIns="0"/>
            <a:lstStyle/>
            <a:p>
              <a:pPr algn="ctr"/>
              <a:r>
                <a:rPr lang="zh-TW" altLang="en-US" sz="120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組織框架</a:t>
              </a:r>
            </a:p>
            <a:p>
              <a:pPr algn="ctr"/>
              <a:r>
                <a:rPr lang="en-US" altLang="zh-TW" sz="120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(Weltan-schauung)</a:t>
              </a:r>
            </a:p>
          </p:txBody>
        </p:sp>
        <p:sp>
          <p:nvSpPr>
            <p:cNvPr id="479286" name="Text Box 49"/>
            <p:cNvSpPr txBox="1">
              <a:spLocks noChangeArrowheads="1"/>
            </p:cNvSpPr>
            <p:nvPr/>
          </p:nvSpPr>
          <p:spPr bwMode="auto">
            <a:xfrm>
              <a:off x="1489" y="2859"/>
              <a:ext cx="720" cy="64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 lIns="0" tIns="72000" rIns="0" bIns="0"/>
            <a:lstStyle/>
            <a:p>
              <a:pPr algn="ctr"/>
              <a:r>
                <a:rPr lang="zh-TW" altLang="en-US" sz="120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組織常規</a:t>
              </a:r>
            </a:p>
            <a:p>
              <a:pPr algn="ctr"/>
              <a:r>
                <a:rPr lang="en-US" altLang="zh-TW" sz="120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(Organizational-routines)</a:t>
              </a:r>
            </a:p>
          </p:txBody>
        </p:sp>
        <p:sp>
          <p:nvSpPr>
            <p:cNvPr id="479287" name="Freeform 50"/>
            <p:cNvSpPr>
              <a:spLocks/>
            </p:cNvSpPr>
            <p:nvPr/>
          </p:nvSpPr>
          <p:spPr bwMode="auto">
            <a:xfrm>
              <a:off x="2235" y="2858"/>
              <a:ext cx="3" cy="639"/>
            </a:xfrm>
            <a:custGeom>
              <a:avLst/>
              <a:gdLst>
                <a:gd name="T0" fmla="*/ 1 w 5"/>
                <a:gd name="T1" fmla="*/ 0 h 1283"/>
                <a:gd name="T2" fmla="*/ 0 w 5"/>
                <a:gd name="T3" fmla="*/ 1 h 1283"/>
                <a:gd name="T4" fmla="*/ 0 60000 65536"/>
                <a:gd name="T5" fmla="*/ 0 60000 65536"/>
                <a:gd name="T6" fmla="*/ 0 w 5"/>
                <a:gd name="T7" fmla="*/ 0 h 1283"/>
                <a:gd name="T8" fmla="*/ 5 w 5"/>
                <a:gd name="T9" fmla="*/ 1283 h 128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" h="1283">
                  <a:moveTo>
                    <a:pt x="5" y="0"/>
                  </a:moveTo>
                  <a:lnTo>
                    <a:pt x="0" y="1283"/>
                  </a:ln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79288" name="Freeform 51"/>
            <p:cNvSpPr>
              <a:spLocks/>
            </p:cNvSpPr>
            <p:nvPr/>
          </p:nvSpPr>
          <p:spPr bwMode="auto">
            <a:xfrm>
              <a:off x="1024" y="2438"/>
              <a:ext cx="0" cy="417"/>
            </a:xfrm>
            <a:custGeom>
              <a:avLst/>
              <a:gdLst>
                <a:gd name="T0" fmla="*/ 0 w 1"/>
                <a:gd name="T1" fmla="*/ 0 h 837"/>
                <a:gd name="T2" fmla="*/ 0 w 1"/>
                <a:gd name="T3" fmla="*/ 0 h 837"/>
                <a:gd name="T4" fmla="*/ 0 60000 65536"/>
                <a:gd name="T5" fmla="*/ 0 60000 65536"/>
                <a:gd name="T6" fmla="*/ 0 w 1"/>
                <a:gd name="T7" fmla="*/ 0 h 837"/>
                <a:gd name="T8" fmla="*/ 0 w 1"/>
                <a:gd name="T9" fmla="*/ 837 h 83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837">
                  <a:moveTo>
                    <a:pt x="0" y="0"/>
                  </a:moveTo>
                  <a:lnTo>
                    <a:pt x="0" y="837"/>
                  </a:ln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79289" name="Freeform 52"/>
            <p:cNvSpPr>
              <a:spLocks/>
            </p:cNvSpPr>
            <p:nvPr/>
          </p:nvSpPr>
          <p:spPr bwMode="auto">
            <a:xfrm>
              <a:off x="1908" y="2438"/>
              <a:ext cx="1" cy="417"/>
            </a:xfrm>
            <a:custGeom>
              <a:avLst/>
              <a:gdLst>
                <a:gd name="T0" fmla="*/ 0 w 1"/>
                <a:gd name="T1" fmla="*/ 0 h 837"/>
                <a:gd name="T2" fmla="*/ 0 w 1"/>
                <a:gd name="T3" fmla="*/ 0 h 837"/>
                <a:gd name="T4" fmla="*/ 0 60000 65536"/>
                <a:gd name="T5" fmla="*/ 0 60000 65536"/>
                <a:gd name="T6" fmla="*/ 0 w 1"/>
                <a:gd name="T7" fmla="*/ 0 h 837"/>
                <a:gd name="T8" fmla="*/ 1 w 1"/>
                <a:gd name="T9" fmla="*/ 837 h 83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837">
                  <a:moveTo>
                    <a:pt x="0" y="0"/>
                  </a:moveTo>
                  <a:lnTo>
                    <a:pt x="0" y="837"/>
                  </a:ln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79290" name="Freeform 53"/>
            <p:cNvSpPr>
              <a:spLocks/>
            </p:cNvSpPr>
            <p:nvPr/>
          </p:nvSpPr>
          <p:spPr bwMode="auto">
            <a:xfrm>
              <a:off x="1120" y="2421"/>
              <a:ext cx="1" cy="434"/>
            </a:xfrm>
            <a:custGeom>
              <a:avLst/>
              <a:gdLst>
                <a:gd name="T0" fmla="*/ 0 w 1"/>
                <a:gd name="T1" fmla="*/ 0 h 870"/>
                <a:gd name="T2" fmla="*/ 0 w 1"/>
                <a:gd name="T3" fmla="*/ 0 h 870"/>
                <a:gd name="T4" fmla="*/ 0 60000 65536"/>
                <a:gd name="T5" fmla="*/ 0 60000 65536"/>
                <a:gd name="T6" fmla="*/ 0 w 1"/>
                <a:gd name="T7" fmla="*/ 0 h 870"/>
                <a:gd name="T8" fmla="*/ 1 w 1"/>
                <a:gd name="T9" fmla="*/ 870 h 87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870">
                  <a:moveTo>
                    <a:pt x="0" y="870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79291" name="Freeform 54"/>
            <p:cNvSpPr>
              <a:spLocks/>
            </p:cNvSpPr>
            <p:nvPr/>
          </p:nvSpPr>
          <p:spPr bwMode="auto">
            <a:xfrm>
              <a:off x="1985" y="2429"/>
              <a:ext cx="1" cy="426"/>
            </a:xfrm>
            <a:custGeom>
              <a:avLst/>
              <a:gdLst>
                <a:gd name="T0" fmla="*/ 0 w 1"/>
                <a:gd name="T1" fmla="*/ 0 h 854"/>
                <a:gd name="T2" fmla="*/ 0 w 1"/>
                <a:gd name="T3" fmla="*/ 0 h 854"/>
                <a:gd name="T4" fmla="*/ 0 60000 65536"/>
                <a:gd name="T5" fmla="*/ 0 60000 65536"/>
                <a:gd name="T6" fmla="*/ 0 w 1"/>
                <a:gd name="T7" fmla="*/ 0 h 854"/>
                <a:gd name="T8" fmla="*/ 1 w 1"/>
                <a:gd name="T9" fmla="*/ 854 h 85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854">
                  <a:moveTo>
                    <a:pt x="0" y="854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79292" name="Text Box 55"/>
            <p:cNvSpPr txBox="1">
              <a:spLocks noChangeArrowheads="1"/>
            </p:cNvSpPr>
            <p:nvPr/>
          </p:nvSpPr>
          <p:spPr bwMode="auto">
            <a:xfrm>
              <a:off x="768" y="2537"/>
              <a:ext cx="1441" cy="2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zh-TW" altLang="en-US" sz="120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　組織雙環路學習</a:t>
              </a:r>
            </a:p>
          </p:txBody>
        </p:sp>
        <p:sp>
          <p:nvSpPr>
            <p:cNvPr id="479293" name="Text Box 56"/>
            <p:cNvSpPr txBox="1">
              <a:spLocks noChangeArrowheads="1"/>
            </p:cNvSpPr>
            <p:nvPr/>
          </p:nvSpPr>
          <p:spPr bwMode="auto">
            <a:xfrm>
              <a:off x="4082" y="3137"/>
              <a:ext cx="721" cy="21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zh-TW" altLang="en-US" sz="120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組織行動</a:t>
              </a:r>
            </a:p>
          </p:txBody>
        </p:sp>
        <p:sp>
          <p:nvSpPr>
            <p:cNvPr id="479294" name="Freeform 57"/>
            <p:cNvSpPr>
              <a:spLocks/>
            </p:cNvSpPr>
            <p:nvPr/>
          </p:nvSpPr>
          <p:spPr bwMode="auto">
            <a:xfrm>
              <a:off x="2496" y="3247"/>
              <a:ext cx="1585" cy="0"/>
            </a:xfrm>
            <a:custGeom>
              <a:avLst/>
              <a:gdLst>
                <a:gd name="T0" fmla="*/ 0 w 2760"/>
                <a:gd name="T1" fmla="*/ 0 h 1"/>
                <a:gd name="T2" fmla="*/ 11 w 2760"/>
                <a:gd name="T3" fmla="*/ 0 h 1"/>
                <a:gd name="T4" fmla="*/ 0 60000 65536"/>
                <a:gd name="T5" fmla="*/ 0 60000 65536"/>
                <a:gd name="T6" fmla="*/ 0 w 2760"/>
                <a:gd name="T7" fmla="*/ 0 h 1"/>
                <a:gd name="T8" fmla="*/ 2760 w 2760"/>
                <a:gd name="T9" fmla="*/ 0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60" h="1">
                  <a:moveTo>
                    <a:pt x="0" y="0"/>
                  </a:moveTo>
                  <a:lnTo>
                    <a:pt x="2760" y="0"/>
                  </a:ln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79295" name="Freeform 58"/>
            <p:cNvSpPr>
              <a:spLocks/>
            </p:cNvSpPr>
            <p:nvPr/>
          </p:nvSpPr>
          <p:spPr bwMode="auto">
            <a:xfrm>
              <a:off x="4442" y="2313"/>
              <a:ext cx="1" cy="821"/>
            </a:xfrm>
            <a:custGeom>
              <a:avLst/>
              <a:gdLst>
                <a:gd name="T0" fmla="*/ 0 w 1"/>
                <a:gd name="T1" fmla="*/ 1 h 1650"/>
                <a:gd name="T2" fmla="*/ 0 w 1"/>
                <a:gd name="T3" fmla="*/ 0 h 1650"/>
                <a:gd name="T4" fmla="*/ 0 60000 65536"/>
                <a:gd name="T5" fmla="*/ 0 60000 65536"/>
                <a:gd name="T6" fmla="*/ 0 w 1"/>
                <a:gd name="T7" fmla="*/ 0 h 1650"/>
                <a:gd name="T8" fmla="*/ 1 w 1"/>
                <a:gd name="T9" fmla="*/ 1650 h 165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1650">
                  <a:moveTo>
                    <a:pt x="0" y="1650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79296" name="Text Box 59"/>
            <p:cNvSpPr txBox="1">
              <a:spLocks noChangeArrowheads="1"/>
            </p:cNvSpPr>
            <p:nvPr/>
          </p:nvSpPr>
          <p:spPr bwMode="auto">
            <a:xfrm>
              <a:off x="3074" y="3075"/>
              <a:ext cx="1008" cy="2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zh-TW" altLang="en-US" sz="120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雙環路學習</a:t>
              </a:r>
            </a:p>
          </p:txBody>
        </p:sp>
        <p:sp>
          <p:nvSpPr>
            <p:cNvPr id="479297" name="Text Box 60"/>
            <p:cNvSpPr txBox="1">
              <a:spLocks noChangeArrowheads="1"/>
            </p:cNvSpPr>
            <p:nvPr/>
          </p:nvSpPr>
          <p:spPr bwMode="auto">
            <a:xfrm>
              <a:off x="3938" y="2664"/>
              <a:ext cx="1009" cy="2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zh-TW" altLang="en-US" sz="120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　組織的單環路學習</a:t>
              </a:r>
            </a:p>
          </p:txBody>
        </p:sp>
        <p:sp>
          <p:nvSpPr>
            <p:cNvPr id="479298" name="Freeform 61"/>
            <p:cNvSpPr>
              <a:spLocks/>
            </p:cNvSpPr>
            <p:nvPr/>
          </p:nvSpPr>
          <p:spPr bwMode="auto">
            <a:xfrm>
              <a:off x="4804" y="1244"/>
              <a:ext cx="284" cy="2003"/>
            </a:xfrm>
            <a:custGeom>
              <a:avLst/>
              <a:gdLst>
                <a:gd name="T0" fmla="*/ 0 w 495"/>
                <a:gd name="T1" fmla="*/ 3 h 4020"/>
                <a:gd name="T2" fmla="*/ 2 w 495"/>
                <a:gd name="T3" fmla="*/ 3 h 4020"/>
                <a:gd name="T4" fmla="*/ 2 w 495"/>
                <a:gd name="T5" fmla="*/ 0 h 4020"/>
                <a:gd name="T6" fmla="*/ 1 w 495"/>
                <a:gd name="T7" fmla="*/ 0 h 402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95"/>
                <a:gd name="T13" fmla="*/ 0 h 4020"/>
                <a:gd name="T14" fmla="*/ 495 w 495"/>
                <a:gd name="T15" fmla="*/ 4020 h 402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95" h="4020">
                  <a:moveTo>
                    <a:pt x="0" y="4020"/>
                  </a:moveTo>
                  <a:lnTo>
                    <a:pt x="495" y="4020"/>
                  </a:lnTo>
                  <a:lnTo>
                    <a:pt x="491" y="0"/>
                  </a:lnTo>
                  <a:lnTo>
                    <a:pt x="6" y="0"/>
                  </a:ln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79299" name="Text Box 62"/>
            <p:cNvSpPr txBox="1">
              <a:spLocks noChangeArrowheads="1"/>
            </p:cNvSpPr>
            <p:nvPr/>
          </p:nvSpPr>
          <p:spPr bwMode="auto">
            <a:xfrm>
              <a:off x="960" y="3600"/>
              <a:ext cx="39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TW" altLang="en-US" sz="240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（資料來源：</a:t>
              </a:r>
              <a:r>
                <a:rPr lang="en-US" altLang="zh-TW" sz="240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Kim, 1993</a:t>
              </a:r>
              <a:r>
                <a:rPr lang="zh-TW" altLang="en-US" sz="240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）</a:t>
              </a:r>
              <a:endParaRPr lang="zh-TW" altLang="en-US" sz="2400">
                <a:latin typeface="Times New Roman" pitchFamily="18" charset="0"/>
                <a:ea typeface="標楷體" pitchFamily="65" charset="-120"/>
              </a:endParaRPr>
            </a:p>
          </p:txBody>
        </p:sp>
      </p:grpSp>
      <p:sp>
        <p:nvSpPr>
          <p:cNvPr id="502847" name="Rectangle 63"/>
          <p:cNvSpPr>
            <a:spLocks noChangeArrowheads="1"/>
          </p:cNvSpPr>
          <p:nvPr/>
        </p:nvSpPr>
        <p:spPr bwMode="auto">
          <a:xfrm>
            <a:off x="3581400" y="1143000"/>
            <a:ext cx="4114800" cy="2895600"/>
          </a:xfrm>
          <a:prstGeom prst="rect">
            <a:avLst/>
          </a:prstGeom>
          <a:noFill/>
          <a:ln w="38100">
            <a:solidFill>
              <a:srgbClr val="FF33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02848" name="Rectangle 64"/>
          <p:cNvSpPr>
            <a:spLocks noChangeArrowheads="1"/>
          </p:cNvSpPr>
          <p:nvPr/>
        </p:nvSpPr>
        <p:spPr bwMode="auto">
          <a:xfrm>
            <a:off x="533400" y="1066800"/>
            <a:ext cx="7162800" cy="3048000"/>
          </a:xfrm>
          <a:prstGeom prst="rect">
            <a:avLst/>
          </a:prstGeom>
          <a:noFill/>
          <a:ln w="38100">
            <a:solidFill>
              <a:srgbClr val="66FFFF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pic>
        <p:nvPicPr>
          <p:cNvPr id="479240" name="Picture 68" descr="j0303436"/>
          <p:cNvPicPr>
            <a:picLocks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902575" y="5454650"/>
            <a:ext cx="1009650" cy="10191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2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847" grpId="0" animBg="1"/>
      <p:bldP spid="50284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5924EA-5810-4936-93B6-977829637462}" type="slidenum">
              <a:rPr lang="en-US" altLang="zh-TW"/>
              <a:pPr>
                <a:defRPr/>
              </a:pPr>
              <a:t>11</a:t>
            </a:fld>
            <a:endParaRPr lang="en-US" altLang="zh-TW"/>
          </a:p>
        </p:txBody>
      </p:sp>
      <p:sp>
        <p:nvSpPr>
          <p:cNvPr id="128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-1714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單雙環路學習之差異</a:t>
            </a:r>
          </a:p>
        </p:txBody>
      </p:sp>
      <p:pic>
        <p:nvPicPr>
          <p:cNvPr id="1286147" name="Picture 3"/>
          <p:cNvPicPr>
            <a:picLocks noChangeAspect="1" noChangeArrowheads="1"/>
          </p:cNvPicPr>
          <p:nvPr/>
        </p:nvPicPr>
        <p:blipFill>
          <a:blip r:embed="rId2" cstate="print">
            <a:lum bright="-36000" contrast="48000"/>
          </a:blip>
          <a:srcRect/>
          <a:stretch>
            <a:fillRect/>
          </a:stretch>
        </p:blipFill>
        <p:spPr bwMode="auto">
          <a:xfrm>
            <a:off x="2124075" y="765175"/>
            <a:ext cx="5276850" cy="569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6917" name="Picture 4" descr="j0282788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8313" y="765175"/>
            <a:ext cx="1276350" cy="12192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99A855-E1F5-45B9-AD7B-E542FB775026}" type="slidenum">
              <a:rPr lang="en-US" altLang="zh-TW"/>
              <a:pPr>
                <a:defRPr/>
              </a:pPr>
              <a:t>12</a:t>
            </a:fld>
            <a:endParaRPr lang="en-US" altLang="zh-TW"/>
          </a:p>
        </p:txBody>
      </p:sp>
      <p:sp>
        <p:nvSpPr>
          <p:cNvPr id="1512485" name="Rectangle 37"/>
          <p:cNvSpPr>
            <a:spLocks noChangeArrowheads="1"/>
          </p:cNvSpPr>
          <p:nvPr/>
        </p:nvSpPr>
        <p:spPr bwMode="auto">
          <a:xfrm>
            <a:off x="1547813" y="1052513"/>
            <a:ext cx="6119812" cy="518477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1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五個學習循環模式的動態圖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692275" y="1125538"/>
            <a:ext cx="6172200" cy="5070475"/>
            <a:chOff x="1056" y="886"/>
            <a:chExt cx="3888" cy="3194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584" y="1200"/>
              <a:ext cx="2784" cy="2640"/>
              <a:chOff x="1392" y="1008"/>
              <a:chExt cx="3120" cy="2880"/>
            </a:xfrm>
          </p:grpSpPr>
          <p:sp>
            <p:nvSpPr>
              <p:cNvPr id="154659" name="Arc 5"/>
              <p:cNvSpPr>
                <a:spLocks/>
              </p:cNvSpPr>
              <p:nvPr/>
            </p:nvSpPr>
            <p:spPr bwMode="auto">
              <a:xfrm>
                <a:off x="3024" y="1008"/>
                <a:ext cx="1488" cy="13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50800">
                <a:solidFill>
                  <a:srgbClr val="969696"/>
                </a:solidFill>
                <a:round/>
                <a:headEnd/>
                <a:tailEnd type="triangle" w="med" len="med"/>
              </a:ln>
            </p:spPr>
            <p:txBody>
              <a:bodyPr wrap="none" lIns="92075" tIns="46038" rIns="92075" bIns="46038" anchor="ctr"/>
              <a:lstStyle/>
              <a:p>
                <a:endParaRPr lang="zh-TW" altLang="en-US"/>
              </a:p>
            </p:txBody>
          </p:sp>
          <p:sp>
            <p:nvSpPr>
              <p:cNvPr id="154660" name="Arc 6"/>
              <p:cNvSpPr>
                <a:spLocks/>
              </p:cNvSpPr>
              <p:nvPr/>
            </p:nvSpPr>
            <p:spPr bwMode="auto">
              <a:xfrm flipH="1">
                <a:off x="1392" y="1008"/>
                <a:ext cx="1488" cy="13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50800">
                <a:solidFill>
                  <a:srgbClr val="969696"/>
                </a:solidFill>
                <a:round/>
                <a:headEnd type="triangle" w="med" len="med"/>
                <a:tailEnd/>
              </a:ln>
            </p:spPr>
            <p:txBody>
              <a:bodyPr wrap="none" lIns="92075" tIns="46038" rIns="92075" bIns="46038" anchor="ctr"/>
              <a:lstStyle/>
              <a:p>
                <a:endParaRPr lang="zh-TW" altLang="en-US"/>
              </a:p>
            </p:txBody>
          </p:sp>
          <p:sp>
            <p:nvSpPr>
              <p:cNvPr id="154661" name="Arc 7"/>
              <p:cNvSpPr>
                <a:spLocks/>
              </p:cNvSpPr>
              <p:nvPr/>
            </p:nvSpPr>
            <p:spPr bwMode="auto">
              <a:xfrm flipH="1" flipV="1">
                <a:off x="1392" y="2544"/>
                <a:ext cx="1488" cy="13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50800">
                <a:solidFill>
                  <a:srgbClr val="969696"/>
                </a:solidFill>
                <a:round/>
                <a:headEnd/>
                <a:tailEnd type="triangle" w="med" len="med"/>
              </a:ln>
            </p:spPr>
            <p:txBody>
              <a:bodyPr wrap="none" lIns="92075" tIns="46038" rIns="92075" bIns="46038" anchor="ctr"/>
              <a:lstStyle/>
              <a:p>
                <a:endParaRPr lang="zh-TW" altLang="en-US"/>
              </a:p>
            </p:txBody>
          </p:sp>
          <p:sp>
            <p:nvSpPr>
              <p:cNvPr id="154662" name="Arc 8"/>
              <p:cNvSpPr>
                <a:spLocks/>
              </p:cNvSpPr>
              <p:nvPr/>
            </p:nvSpPr>
            <p:spPr bwMode="auto">
              <a:xfrm flipV="1">
                <a:off x="3024" y="2544"/>
                <a:ext cx="1488" cy="13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50800">
                <a:solidFill>
                  <a:srgbClr val="969696"/>
                </a:solidFill>
                <a:round/>
                <a:headEnd type="triangle" w="med" len="med"/>
                <a:tailEnd/>
              </a:ln>
            </p:spPr>
            <p:txBody>
              <a:bodyPr wrap="none" lIns="92075" tIns="46038" rIns="92075" bIns="46038" anchor="ctr"/>
              <a:lstStyle/>
              <a:p>
                <a:endParaRPr lang="zh-TW" altLang="en-US"/>
              </a:p>
            </p:txBody>
          </p:sp>
        </p:grpSp>
        <p:sp>
          <p:nvSpPr>
            <p:cNvPr id="154632" name="Text Box 9"/>
            <p:cNvSpPr txBox="1">
              <a:spLocks noChangeArrowheads="1"/>
            </p:cNvSpPr>
            <p:nvPr/>
          </p:nvSpPr>
          <p:spPr bwMode="auto">
            <a:xfrm>
              <a:off x="1440" y="886"/>
              <a:ext cx="3120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高階團隊決定新知識體系的選擇</a:t>
              </a:r>
            </a:p>
          </p:txBody>
        </p:sp>
        <p:sp>
          <p:nvSpPr>
            <p:cNvPr id="154633" name="Text Box 10"/>
            <p:cNvSpPr txBox="1">
              <a:spLocks noChangeArrowheads="1"/>
            </p:cNvSpPr>
            <p:nvPr/>
          </p:nvSpPr>
          <p:spPr bwMode="auto">
            <a:xfrm>
              <a:off x="1056" y="3814"/>
              <a:ext cx="3888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個人自由創造新的知識與詮釋架構</a:t>
              </a:r>
            </a:p>
          </p:txBody>
        </p:sp>
        <p:sp>
          <p:nvSpPr>
            <p:cNvPr id="154634" name="Text Box 11"/>
            <p:cNvSpPr txBox="1">
              <a:spLocks noChangeArrowheads="1"/>
            </p:cNvSpPr>
            <p:nvPr/>
          </p:nvSpPr>
          <p:spPr bwMode="auto">
            <a:xfrm>
              <a:off x="4368" y="1200"/>
              <a:ext cx="324" cy="25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92075" tIns="46038" rIns="92075" bIns="46038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將新知識整合至組織的運作內（下傳）</a:t>
              </a:r>
            </a:p>
          </p:txBody>
        </p:sp>
        <p:sp>
          <p:nvSpPr>
            <p:cNvPr id="154635" name="Text Box 12"/>
            <p:cNvSpPr txBox="1">
              <a:spLocks noChangeArrowheads="1"/>
            </p:cNvSpPr>
            <p:nvPr/>
          </p:nvSpPr>
          <p:spPr bwMode="auto">
            <a:xfrm>
              <a:off x="1260" y="1008"/>
              <a:ext cx="324" cy="3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92075" tIns="46038" rIns="92075" bIns="46038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組織新知識的產生（上傳）</a:t>
              </a:r>
            </a:p>
          </p:txBody>
        </p:sp>
        <p:sp>
          <p:nvSpPr>
            <p:cNvPr id="154636" name="AutoShape 13"/>
            <p:cNvSpPr>
              <a:spLocks noChangeArrowheads="1"/>
            </p:cNvSpPr>
            <p:nvPr/>
          </p:nvSpPr>
          <p:spPr bwMode="auto">
            <a:xfrm>
              <a:off x="2736" y="1296"/>
              <a:ext cx="480" cy="144"/>
            </a:xfrm>
            <a:prstGeom prst="curvedDownArrow">
              <a:avLst>
                <a:gd name="adj1" fmla="val 66667"/>
                <a:gd name="adj2" fmla="val 133333"/>
                <a:gd name="adj3" fmla="val 33333"/>
              </a:avLst>
            </a:prstGeom>
            <a:gradFill rotWithShape="0">
              <a:gsLst>
                <a:gs pos="0">
                  <a:srgbClr val="DDDDFF"/>
                </a:gs>
                <a:gs pos="100000">
                  <a:srgbClr val="9999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54637" name="AutoShape 14"/>
            <p:cNvSpPr>
              <a:spLocks noChangeArrowheads="1"/>
            </p:cNvSpPr>
            <p:nvPr/>
          </p:nvSpPr>
          <p:spPr bwMode="auto">
            <a:xfrm rot="10800000">
              <a:off x="2688" y="1584"/>
              <a:ext cx="480" cy="144"/>
            </a:xfrm>
            <a:prstGeom prst="curvedDownArrow">
              <a:avLst>
                <a:gd name="adj1" fmla="val 66667"/>
                <a:gd name="adj2" fmla="val 133333"/>
                <a:gd name="adj3" fmla="val 33333"/>
              </a:avLst>
            </a:prstGeom>
            <a:gradFill rotWithShape="0">
              <a:gsLst>
                <a:gs pos="0">
                  <a:srgbClr val="DDDDFF"/>
                </a:gs>
                <a:gs pos="100000">
                  <a:srgbClr val="9999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54638" name="AutoShape 15"/>
            <p:cNvSpPr>
              <a:spLocks noChangeArrowheads="1"/>
            </p:cNvSpPr>
            <p:nvPr/>
          </p:nvSpPr>
          <p:spPr bwMode="auto">
            <a:xfrm>
              <a:off x="2736" y="1776"/>
              <a:ext cx="480" cy="144"/>
            </a:xfrm>
            <a:prstGeom prst="curvedDownArrow">
              <a:avLst>
                <a:gd name="adj1" fmla="val 66667"/>
                <a:gd name="adj2" fmla="val 133333"/>
                <a:gd name="adj3" fmla="val 33333"/>
              </a:avLst>
            </a:prstGeom>
            <a:gradFill rotWithShape="0">
              <a:gsLst>
                <a:gs pos="0">
                  <a:srgbClr val="DDDDFF"/>
                </a:gs>
                <a:gs pos="100000">
                  <a:srgbClr val="9999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54639" name="AutoShape 16"/>
            <p:cNvSpPr>
              <a:spLocks noChangeArrowheads="1"/>
            </p:cNvSpPr>
            <p:nvPr/>
          </p:nvSpPr>
          <p:spPr bwMode="auto">
            <a:xfrm rot="10800000">
              <a:off x="2688" y="2016"/>
              <a:ext cx="480" cy="144"/>
            </a:xfrm>
            <a:prstGeom prst="curvedDownArrow">
              <a:avLst>
                <a:gd name="adj1" fmla="val 66667"/>
                <a:gd name="adj2" fmla="val 133333"/>
                <a:gd name="adj3" fmla="val 33333"/>
              </a:avLst>
            </a:prstGeom>
            <a:gradFill rotWithShape="0">
              <a:gsLst>
                <a:gs pos="0">
                  <a:srgbClr val="DDDDFF"/>
                </a:gs>
                <a:gs pos="100000">
                  <a:srgbClr val="9999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54640" name="AutoShape 17"/>
            <p:cNvSpPr>
              <a:spLocks noChangeArrowheads="1"/>
            </p:cNvSpPr>
            <p:nvPr/>
          </p:nvSpPr>
          <p:spPr bwMode="auto">
            <a:xfrm>
              <a:off x="2736" y="2256"/>
              <a:ext cx="480" cy="144"/>
            </a:xfrm>
            <a:prstGeom prst="curvedDownArrow">
              <a:avLst>
                <a:gd name="adj1" fmla="val 66667"/>
                <a:gd name="adj2" fmla="val 133333"/>
                <a:gd name="adj3" fmla="val 33333"/>
              </a:avLst>
            </a:prstGeom>
            <a:gradFill rotWithShape="0">
              <a:gsLst>
                <a:gs pos="0">
                  <a:srgbClr val="DDDDFF"/>
                </a:gs>
                <a:gs pos="100000">
                  <a:srgbClr val="9999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54641" name="AutoShape 18"/>
            <p:cNvSpPr>
              <a:spLocks noChangeArrowheads="1"/>
            </p:cNvSpPr>
            <p:nvPr/>
          </p:nvSpPr>
          <p:spPr bwMode="auto">
            <a:xfrm rot="10800000">
              <a:off x="2688" y="2544"/>
              <a:ext cx="480" cy="144"/>
            </a:xfrm>
            <a:prstGeom prst="curvedDownArrow">
              <a:avLst>
                <a:gd name="adj1" fmla="val 66667"/>
                <a:gd name="adj2" fmla="val 133333"/>
                <a:gd name="adj3" fmla="val 33333"/>
              </a:avLst>
            </a:prstGeom>
            <a:gradFill rotWithShape="0">
              <a:gsLst>
                <a:gs pos="0">
                  <a:srgbClr val="DDDDFF"/>
                </a:gs>
                <a:gs pos="100000">
                  <a:srgbClr val="9999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54642" name="AutoShape 19"/>
            <p:cNvSpPr>
              <a:spLocks noChangeArrowheads="1"/>
            </p:cNvSpPr>
            <p:nvPr/>
          </p:nvSpPr>
          <p:spPr bwMode="auto">
            <a:xfrm>
              <a:off x="2736" y="2736"/>
              <a:ext cx="480" cy="144"/>
            </a:xfrm>
            <a:prstGeom prst="curvedDownArrow">
              <a:avLst>
                <a:gd name="adj1" fmla="val 66667"/>
                <a:gd name="adj2" fmla="val 133333"/>
                <a:gd name="adj3" fmla="val 33333"/>
              </a:avLst>
            </a:prstGeom>
            <a:gradFill rotWithShape="0">
              <a:gsLst>
                <a:gs pos="0">
                  <a:srgbClr val="DDDDFF"/>
                </a:gs>
                <a:gs pos="100000">
                  <a:srgbClr val="9999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54643" name="AutoShape 20"/>
            <p:cNvSpPr>
              <a:spLocks noChangeArrowheads="1"/>
            </p:cNvSpPr>
            <p:nvPr/>
          </p:nvSpPr>
          <p:spPr bwMode="auto">
            <a:xfrm rot="10800000">
              <a:off x="2688" y="3024"/>
              <a:ext cx="480" cy="144"/>
            </a:xfrm>
            <a:prstGeom prst="curvedDownArrow">
              <a:avLst>
                <a:gd name="adj1" fmla="val 66667"/>
                <a:gd name="adj2" fmla="val 133333"/>
                <a:gd name="adj3" fmla="val 33333"/>
              </a:avLst>
            </a:prstGeom>
            <a:gradFill rotWithShape="0">
              <a:gsLst>
                <a:gs pos="0">
                  <a:srgbClr val="DDDDFF"/>
                </a:gs>
                <a:gs pos="100000">
                  <a:srgbClr val="9999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54644" name="AutoShape 21"/>
            <p:cNvSpPr>
              <a:spLocks noChangeArrowheads="1"/>
            </p:cNvSpPr>
            <p:nvPr/>
          </p:nvSpPr>
          <p:spPr bwMode="auto">
            <a:xfrm>
              <a:off x="2736" y="3216"/>
              <a:ext cx="480" cy="144"/>
            </a:xfrm>
            <a:prstGeom prst="curvedDownArrow">
              <a:avLst>
                <a:gd name="adj1" fmla="val 66667"/>
                <a:gd name="adj2" fmla="val 133333"/>
                <a:gd name="adj3" fmla="val 33333"/>
              </a:avLst>
            </a:prstGeom>
            <a:gradFill rotWithShape="0">
              <a:gsLst>
                <a:gs pos="0">
                  <a:srgbClr val="DDDDFF"/>
                </a:gs>
                <a:gs pos="100000">
                  <a:srgbClr val="9999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54645" name="AutoShape 22"/>
            <p:cNvSpPr>
              <a:spLocks noChangeArrowheads="1"/>
            </p:cNvSpPr>
            <p:nvPr/>
          </p:nvSpPr>
          <p:spPr bwMode="auto">
            <a:xfrm rot="10800000">
              <a:off x="2688" y="3456"/>
              <a:ext cx="480" cy="144"/>
            </a:xfrm>
            <a:prstGeom prst="curvedDownArrow">
              <a:avLst>
                <a:gd name="adj1" fmla="val 66667"/>
                <a:gd name="adj2" fmla="val 133333"/>
                <a:gd name="adj3" fmla="val 33333"/>
              </a:avLst>
            </a:prstGeom>
            <a:gradFill rotWithShape="0">
              <a:gsLst>
                <a:gs pos="0">
                  <a:srgbClr val="DDDDFF"/>
                </a:gs>
                <a:gs pos="100000">
                  <a:srgbClr val="9999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54646" name="Text Box 23"/>
            <p:cNvSpPr txBox="1">
              <a:spLocks noChangeArrowheads="1"/>
            </p:cNvSpPr>
            <p:nvPr/>
          </p:nvSpPr>
          <p:spPr bwMode="auto">
            <a:xfrm>
              <a:off x="2496" y="1392"/>
              <a:ext cx="960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400" b="1">
                  <a:solidFill>
                    <a:srgbClr val="FF5050"/>
                  </a:solidFill>
                  <a:latin typeface="Times New Roman" pitchFamily="18" charset="0"/>
                  <a:ea typeface="標楷體" pitchFamily="65" charset="-120"/>
                </a:rPr>
                <a:t>組織的學習循環</a:t>
              </a:r>
            </a:p>
          </p:txBody>
        </p:sp>
        <p:sp>
          <p:nvSpPr>
            <p:cNvPr id="154647" name="Text Box 24"/>
            <p:cNvSpPr txBox="1">
              <a:spLocks noChangeArrowheads="1"/>
            </p:cNvSpPr>
            <p:nvPr/>
          </p:nvSpPr>
          <p:spPr bwMode="auto">
            <a:xfrm>
              <a:off x="2304" y="1845"/>
              <a:ext cx="1248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 anchor="ctr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400" b="1">
                  <a:solidFill>
                    <a:srgbClr val="FFFF99"/>
                  </a:solidFill>
                  <a:latin typeface="Times New Roman" pitchFamily="18" charset="0"/>
                  <a:ea typeface="標楷體" pitchFamily="65" charset="-120"/>
                </a:rPr>
                <a:t>群組／組織的學習循環</a:t>
              </a:r>
            </a:p>
          </p:txBody>
        </p:sp>
        <p:sp>
          <p:nvSpPr>
            <p:cNvPr id="154648" name="Text Box 25"/>
            <p:cNvSpPr txBox="1">
              <a:spLocks noChangeArrowheads="1"/>
            </p:cNvSpPr>
            <p:nvPr/>
          </p:nvSpPr>
          <p:spPr bwMode="auto">
            <a:xfrm>
              <a:off x="2400" y="2337"/>
              <a:ext cx="1152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 anchor="ctr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4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群組的學習循環</a:t>
              </a:r>
            </a:p>
          </p:txBody>
        </p:sp>
        <p:sp>
          <p:nvSpPr>
            <p:cNvPr id="154649" name="Text Box 26"/>
            <p:cNvSpPr txBox="1">
              <a:spLocks noChangeArrowheads="1"/>
            </p:cNvSpPr>
            <p:nvPr/>
          </p:nvSpPr>
          <p:spPr bwMode="auto">
            <a:xfrm>
              <a:off x="2352" y="2853"/>
              <a:ext cx="1248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400" b="1">
                  <a:solidFill>
                    <a:srgbClr val="FFCC00"/>
                  </a:solidFill>
                  <a:latin typeface="Times New Roman" pitchFamily="18" charset="0"/>
                  <a:ea typeface="標楷體" pitchFamily="65" charset="-120"/>
                </a:rPr>
                <a:t>個人／群組的學習循環</a:t>
              </a:r>
            </a:p>
          </p:txBody>
        </p:sp>
        <p:sp>
          <p:nvSpPr>
            <p:cNvPr id="154650" name="Text Box 27"/>
            <p:cNvSpPr txBox="1">
              <a:spLocks noChangeArrowheads="1"/>
            </p:cNvSpPr>
            <p:nvPr/>
          </p:nvSpPr>
          <p:spPr bwMode="auto">
            <a:xfrm>
              <a:off x="2304" y="3285"/>
              <a:ext cx="1296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400" b="1">
                  <a:solidFill>
                    <a:srgbClr val="99FF99"/>
                  </a:solidFill>
                  <a:latin typeface="Times New Roman" pitchFamily="18" charset="0"/>
                  <a:ea typeface="標楷體" pitchFamily="65" charset="-120"/>
                </a:rPr>
                <a:t>個人的學習循環</a:t>
              </a:r>
            </a:p>
          </p:txBody>
        </p:sp>
        <p:sp>
          <p:nvSpPr>
            <p:cNvPr id="154651" name="Text Box 28"/>
            <p:cNvSpPr txBox="1">
              <a:spLocks noChangeArrowheads="1"/>
            </p:cNvSpPr>
            <p:nvPr/>
          </p:nvSpPr>
          <p:spPr bwMode="auto">
            <a:xfrm>
              <a:off x="3168" y="1550"/>
              <a:ext cx="912" cy="3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just">
                <a:lnSpc>
                  <a:spcPct val="9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200" b="1">
                  <a:latin typeface="Times New Roman" pitchFamily="18" charset="0"/>
                  <a:ea typeface="標楷體" pitchFamily="65" charset="-120"/>
                </a:rPr>
                <a:t>組織透過控制系統及制度化，將新知識傳達給各群組</a:t>
              </a:r>
            </a:p>
          </p:txBody>
        </p:sp>
        <p:sp>
          <p:nvSpPr>
            <p:cNvPr id="154652" name="Text Box 29"/>
            <p:cNvSpPr txBox="1">
              <a:spLocks noChangeArrowheads="1"/>
            </p:cNvSpPr>
            <p:nvPr/>
          </p:nvSpPr>
          <p:spPr bwMode="auto">
            <a:xfrm>
              <a:off x="3168" y="2086"/>
              <a:ext cx="864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just">
                <a:lnSpc>
                  <a:spcPct val="9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200" b="1">
                  <a:latin typeface="Times New Roman" pitchFamily="18" charset="0"/>
                  <a:ea typeface="標楷體" pitchFamily="65" charset="-120"/>
                </a:rPr>
                <a:t>群組利用組織的新知識</a:t>
              </a:r>
            </a:p>
          </p:txBody>
        </p:sp>
        <p:sp>
          <p:nvSpPr>
            <p:cNvPr id="154653" name="Text Box 30"/>
            <p:cNvSpPr txBox="1">
              <a:spLocks noChangeArrowheads="1"/>
            </p:cNvSpPr>
            <p:nvPr/>
          </p:nvSpPr>
          <p:spPr bwMode="auto">
            <a:xfrm>
              <a:off x="3168" y="2592"/>
              <a:ext cx="864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just">
                <a:lnSpc>
                  <a:spcPct val="9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200" b="1">
                  <a:latin typeface="Times New Roman" pitchFamily="18" charset="0"/>
                  <a:ea typeface="標楷體" pitchFamily="65" charset="-120"/>
                </a:rPr>
                <a:t>群組傳達組織的新知識給個人</a:t>
              </a:r>
            </a:p>
          </p:txBody>
        </p:sp>
        <p:sp>
          <p:nvSpPr>
            <p:cNvPr id="154654" name="Text Box 31"/>
            <p:cNvSpPr txBox="1">
              <a:spLocks noChangeArrowheads="1"/>
            </p:cNvSpPr>
            <p:nvPr/>
          </p:nvSpPr>
          <p:spPr bwMode="auto">
            <a:xfrm>
              <a:off x="3168" y="3072"/>
              <a:ext cx="816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just">
                <a:lnSpc>
                  <a:spcPct val="9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200" b="1">
                  <a:latin typeface="Times New Roman" pitchFamily="18" charset="0"/>
                  <a:ea typeface="標楷體" pitchFamily="65" charset="-120"/>
                </a:rPr>
                <a:t>個人批判下傳的新知識</a:t>
              </a:r>
            </a:p>
          </p:txBody>
        </p:sp>
        <p:sp>
          <p:nvSpPr>
            <p:cNvPr id="154655" name="Text Box 32"/>
            <p:cNvSpPr txBox="1">
              <a:spLocks noChangeArrowheads="1"/>
            </p:cNvSpPr>
            <p:nvPr/>
          </p:nvSpPr>
          <p:spPr bwMode="auto">
            <a:xfrm>
              <a:off x="1872" y="1584"/>
              <a:ext cx="816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just">
                <a:lnSpc>
                  <a:spcPct val="9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200" b="1">
                  <a:latin typeface="Times New Roman" pitchFamily="18" charset="0"/>
                  <a:ea typeface="標楷體" pitchFamily="65" charset="-120"/>
                </a:rPr>
                <a:t>各群組間評估及選擇新知識</a:t>
              </a:r>
            </a:p>
          </p:txBody>
        </p:sp>
        <p:sp>
          <p:nvSpPr>
            <p:cNvPr id="154656" name="Text Box 33"/>
            <p:cNvSpPr txBox="1">
              <a:spLocks noChangeArrowheads="1"/>
            </p:cNvSpPr>
            <p:nvPr/>
          </p:nvSpPr>
          <p:spPr bwMode="auto">
            <a:xfrm>
              <a:off x="1872" y="2112"/>
              <a:ext cx="864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just">
                <a:lnSpc>
                  <a:spcPct val="9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200" b="1">
                  <a:latin typeface="Times New Roman" pitchFamily="18" charset="0"/>
                  <a:ea typeface="標楷體" pitchFamily="65" charset="-120"/>
                </a:rPr>
                <a:t>群組評估及選擇新知識</a:t>
              </a:r>
            </a:p>
          </p:txBody>
        </p:sp>
        <p:sp>
          <p:nvSpPr>
            <p:cNvPr id="154657" name="Text Box 34"/>
            <p:cNvSpPr txBox="1">
              <a:spLocks noChangeArrowheads="1"/>
            </p:cNvSpPr>
            <p:nvPr/>
          </p:nvSpPr>
          <p:spPr bwMode="auto">
            <a:xfrm>
              <a:off x="1872" y="2592"/>
              <a:ext cx="768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just">
                <a:lnSpc>
                  <a:spcPct val="9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200" b="1">
                  <a:latin typeface="Times New Roman" pitchFamily="18" charset="0"/>
                  <a:ea typeface="標楷體" pitchFamily="65" charset="-120"/>
                </a:rPr>
                <a:t>個人在群組內分享新知識</a:t>
              </a:r>
            </a:p>
          </p:txBody>
        </p:sp>
        <p:sp>
          <p:nvSpPr>
            <p:cNvPr id="154658" name="Text Box 35"/>
            <p:cNvSpPr txBox="1">
              <a:spLocks noChangeArrowheads="1"/>
            </p:cNvSpPr>
            <p:nvPr/>
          </p:nvSpPr>
          <p:spPr bwMode="auto">
            <a:xfrm>
              <a:off x="1872" y="3068"/>
              <a:ext cx="816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just">
                <a:lnSpc>
                  <a:spcPct val="12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200" b="1">
                  <a:latin typeface="Times New Roman" pitchFamily="18" charset="0"/>
                  <a:ea typeface="標楷體" pitchFamily="65" charset="-120"/>
                </a:rPr>
                <a:t>個人發現新知識</a:t>
              </a:r>
            </a:p>
          </p:txBody>
        </p:sp>
      </p:grpSp>
      <p:sp>
        <p:nvSpPr>
          <p:cNvPr id="154630" name="Text Box 36"/>
          <p:cNvSpPr txBox="1">
            <a:spLocks noChangeArrowheads="1"/>
          </p:cNvSpPr>
          <p:nvPr/>
        </p:nvSpPr>
        <p:spPr bwMode="auto">
          <a:xfrm>
            <a:off x="2895600" y="6165850"/>
            <a:ext cx="3041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資料來源：</a:t>
            </a:r>
            <a:r>
              <a:rPr lang="en-US" altLang="zh-TW" sz="2000" b="1">
                <a:latin typeface="Times New Roman" pitchFamily="18" charset="0"/>
                <a:ea typeface="標楷體" pitchFamily="65" charset="-120"/>
              </a:rPr>
              <a:t>Sanchez,</a:t>
            </a:r>
            <a:r>
              <a:rPr lang="en-US" altLang="zh-TW" sz="2000" b="1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 b="1">
                <a:latin typeface="Times New Roman" pitchFamily="18" charset="0"/>
                <a:ea typeface="標楷體" pitchFamily="65" charset="-120"/>
              </a:rPr>
              <a:t>2001</a:t>
            </a:r>
            <a:endParaRPr lang="en-US" altLang="zh-TW" sz="2000" b="1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2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248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8F95B1-F187-4417-BCC7-A7CB4C70E7C8}" type="slidenum">
              <a:rPr lang="en-US" altLang="zh-TW"/>
              <a:pPr>
                <a:defRPr/>
              </a:pPr>
              <a:t>13</a:t>
            </a:fld>
            <a:endParaRPr lang="en-US" altLang="zh-TW"/>
          </a:p>
        </p:txBody>
      </p:sp>
      <p:sp>
        <p:nvSpPr>
          <p:cNvPr id="1402884" name="Rectangle 4"/>
          <p:cNvSpPr>
            <a:spLocks noChangeArrowheads="1"/>
          </p:cNvSpPr>
          <p:nvPr/>
        </p:nvSpPr>
        <p:spPr bwMode="auto">
          <a:xfrm>
            <a:off x="8101013" y="981075"/>
            <a:ext cx="863600" cy="410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zh-TW" altLang="en-US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標楷體" pitchFamily="65" charset="-120"/>
              </a:rPr>
              <a:t>學習型組織建構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476375" y="836613"/>
            <a:ext cx="2860675" cy="3025775"/>
            <a:chOff x="722" y="2018"/>
            <a:chExt cx="1752" cy="1813"/>
          </a:xfrm>
        </p:grpSpPr>
        <p:sp>
          <p:nvSpPr>
            <p:cNvPr id="155678" name="Oval 6"/>
            <p:cNvSpPr>
              <a:spLocks noChangeArrowheads="1"/>
            </p:cNvSpPr>
            <p:nvPr/>
          </p:nvSpPr>
          <p:spPr bwMode="auto">
            <a:xfrm>
              <a:off x="1018" y="2018"/>
              <a:ext cx="1157" cy="1166"/>
            </a:xfrm>
            <a:prstGeom prst="ellipse">
              <a:avLst/>
            </a:prstGeom>
            <a:solidFill>
              <a:srgbClr val="FF009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5679" name="Oval 7"/>
            <p:cNvSpPr>
              <a:spLocks noChangeArrowheads="1"/>
            </p:cNvSpPr>
            <p:nvPr/>
          </p:nvSpPr>
          <p:spPr bwMode="auto">
            <a:xfrm>
              <a:off x="722" y="2657"/>
              <a:ext cx="1157" cy="1166"/>
            </a:xfrm>
            <a:prstGeom prst="ellipse">
              <a:avLst/>
            </a:prstGeom>
            <a:solidFill>
              <a:srgbClr val="FF7F7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5680" name="Oval 8"/>
            <p:cNvSpPr>
              <a:spLocks noChangeArrowheads="1"/>
            </p:cNvSpPr>
            <p:nvPr/>
          </p:nvSpPr>
          <p:spPr bwMode="auto">
            <a:xfrm>
              <a:off x="1316" y="2665"/>
              <a:ext cx="1158" cy="1166"/>
            </a:xfrm>
            <a:prstGeom prst="ellipse">
              <a:avLst/>
            </a:prstGeom>
            <a:solidFill>
              <a:srgbClr val="9F3FD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1955800" y="1925638"/>
            <a:ext cx="1846263" cy="1817687"/>
            <a:chOff x="1031" y="2657"/>
            <a:chExt cx="1131" cy="1089"/>
          </a:xfrm>
        </p:grpSpPr>
        <p:sp>
          <p:nvSpPr>
            <p:cNvPr id="155674" name="Freeform 10"/>
            <p:cNvSpPr>
              <a:spLocks/>
            </p:cNvSpPr>
            <p:nvPr/>
          </p:nvSpPr>
          <p:spPr bwMode="auto">
            <a:xfrm>
              <a:off x="1327" y="2740"/>
              <a:ext cx="540" cy="447"/>
            </a:xfrm>
            <a:custGeom>
              <a:avLst/>
              <a:gdLst>
                <a:gd name="T0" fmla="*/ 34 w 1081"/>
                <a:gd name="T1" fmla="*/ 0 h 892"/>
                <a:gd name="T2" fmla="*/ 32 w 1081"/>
                <a:gd name="T3" fmla="*/ 2 h 892"/>
                <a:gd name="T4" fmla="*/ 30 w 1081"/>
                <a:gd name="T5" fmla="*/ 3 h 892"/>
                <a:gd name="T6" fmla="*/ 27 w 1081"/>
                <a:gd name="T7" fmla="*/ 5 h 892"/>
                <a:gd name="T8" fmla="*/ 25 w 1081"/>
                <a:gd name="T9" fmla="*/ 6 h 892"/>
                <a:gd name="T10" fmla="*/ 23 w 1081"/>
                <a:gd name="T11" fmla="*/ 8 h 892"/>
                <a:gd name="T12" fmla="*/ 22 w 1081"/>
                <a:gd name="T13" fmla="*/ 10 h 892"/>
                <a:gd name="T14" fmla="*/ 20 w 1081"/>
                <a:gd name="T15" fmla="*/ 12 h 892"/>
                <a:gd name="T16" fmla="*/ 18 w 1081"/>
                <a:gd name="T17" fmla="*/ 13 h 892"/>
                <a:gd name="T18" fmla="*/ 16 w 1081"/>
                <a:gd name="T19" fmla="*/ 16 h 892"/>
                <a:gd name="T20" fmla="*/ 14 w 1081"/>
                <a:gd name="T21" fmla="*/ 18 h 892"/>
                <a:gd name="T22" fmla="*/ 12 w 1081"/>
                <a:gd name="T23" fmla="*/ 20 h 892"/>
                <a:gd name="T24" fmla="*/ 10 w 1081"/>
                <a:gd name="T25" fmla="*/ 23 h 892"/>
                <a:gd name="T26" fmla="*/ 8 w 1081"/>
                <a:gd name="T27" fmla="*/ 25 h 892"/>
                <a:gd name="T28" fmla="*/ 7 w 1081"/>
                <a:gd name="T29" fmla="*/ 28 h 892"/>
                <a:gd name="T30" fmla="*/ 5 w 1081"/>
                <a:gd name="T31" fmla="*/ 31 h 892"/>
                <a:gd name="T32" fmla="*/ 4 w 1081"/>
                <a:gd name="T33" fmla="*/ 33 h 892"/>
                <a:gd name="T34" fmla="*/ 3 w 1081"/>
                <a:gd name="T35" fmla="*/ 37 h 892"/>
                <a:gd name="T36" fmla="*/ 2 w 1081"/>
                <a:gd name="T37" fmla="*/ 40 h 892"/>
                <a:gd name="T38" fmla="*/ 1 w 1081"/>
                <a:gd name="T39" fmla="*/ 43 h 892"/>
                <a:gd name="T40" fmla="*/ 0 w 1081"/>
                <a:gd name="T41" fmla="*/ 46 h 892"/>
                <a:gd name="T42" fmla="*/ 0 w 1081"/>
                <a:gd name="T43" fmla="*/ 48 h 892"/>
                <a:gd name="T44" fmla="*/ 2 w 1081"/>
                <a:gd name="T45" fmla="*/ 49 h 892"/>
                <a:gd name="T46" fmla="*/ 5 w 1081"/>
                <a:gd name="T47" fmla="*/ 50 h 892"/>
                <a:gd name="T48" fmla="*/ 8 w 1081"/>
                <a:gd name="T49" fmla="*/ 52 h 892"/>
                <a:gd name="T50" fmla="*/ 12 w 1081"/>
                <a:gd name="T51" fmla="*/ 53 h 892"/>
                <a:gd name="T52" fmla="*/ 16 w 1081"/>
                <a:gd name="T53" fmla="*/ 54 h 892"/>
                <a:gd name="T54" fmla="*/ 20 w 1081"/>
                <a:gd name="T55" fmla="*/ 55 h 892"/>
                <a:gd name="T56" fmla="*/ 23 w 1081"/>
                <a:gd name="T57" fmla="*/ 56 h 892"/>
                <a:gd name="T58" fmla="*/ 27 w 1081"/>
                <a:gd name="T59" fmla="*/ 56 h 892"/>
                <a:gd name="T60" fmla="*/ 30 w 1081"/>
                <a:gd name="T61" fmla="*/ 56 h 892"/>
                <a:gd name="T62" fmla="*/ 33 w 1081"/>
                <a:gd name="T63" fmla="*/ 56 h 892"/>
                <a:gd name="T64" fmla="*/ 37 w 1081"/>
                <a:gd name="T65" fmla="*/ 56 h 892"/>
                <a:gd name="T66" fmla="*/ 41 w 1081"/>
                <a:gd name="T67" fmla="*/ 56 h 892"/>
                <a:gd name="T68" fmla="*/ 46 w 1081"/>
                <a:gd name="T69" fmla="*/ 55 h 892"/>
                <a:gd name="T70" fmla="*/ 49 w 1081"/>
                <a:gd name="T71" fmla="*/ 54 h 892"/>
                <a:gd name="T72" fmla="*/ 53 w 1081"/>
                <a:gd name="T73" fmla="*/ 54 h 892"/>
                <a:gd name="T74" fmla="*/ 56 w 1081"/>
                <a:gd name="T75" fmla="*/ 53 h 892"/>
                <a:gd name="T76" fmla="*/ 58 w 1081"/>
                <a:gd name="T77" fmla="*/ 52 h 892"/>
                <a:gd name="T78" fmla="*/ 61 w 1081"/>
                <a:gd name="T79" fmla="*/ 51 h 892"/>
                <a:gd name="T80" fmla="*/ 63 w 1081"/>
                <a:gd name="T81" fmla="*/ 50 h 892"/>
                <a:gd name="T82" fmla="*/ 66 w 1081"/>
                <a:gd name="T83" fmla="*/ 48 h 892"/>
                <a:gd name="T84" fmla="*/ 67 w 1081"/>
                <a:gd name="T85" fmla="*/ 48 h 892"/>
                <a:gd name="T86" fmla="*/ 67 w 1081"/>
                <a:gd name="T87" fmla="*/ 45 h 892"/>
                <a:gd name="T88" fmla="*/ 66 w 1081"/>
                <a:gd name="T89" fmla="*/ 42 h 892"/>
                <a:gd name="T90" fmla="*/ 65 w 1081"/>
                <a:gd name="T91" fmla="*/ 39 h 892"/>
                <a:gd name="T92" fmla="*/ 64 w 1081"/>
                <a:gd name="T93" fmla="*/ 36 h 892"/>
                <a:gd name="T94" fmla="*/ 62 w 1081"/>
                <a:gd name="T95" fmla="*/ 32 h 892"/>
                <a:gd name="T96" fmla="*/ 60 w 1081"/>
                <a:gd name="T97" fmla="*/ 28 h 892"/>
                <a:gd name="T98" fmla="*/ 58 w 1081"/>
                <a:gd name="T99" fmla="*/ 25 h 892"/>
                <a:gd name="T100" fmla="*/ 56 w 1081"/>
                <a:gd name="T101" fmla="*/ 22 h 892"/>
                <a:gd name="T102" fmla="*/ 54 w 1081"/>
                <a:gd name="T103" fmla="*/ 19 h 892"/>
                <a:gd name="T104" fmla="*/ 52 w 1081"/>
                <a:gd name="T105" fmla="*/ 16 h 892"/>
                <a:gd name="T106" fmla="*/ 50 w 1081"/>
                <a:gd name="T107" fmla="*/ 14 h 892"/>
                <a:gd name="T108" fmla="*/ 48 w 1081"/>
                <a:gd name="T109" fmla="*/ 12 h 892"/>
                <a:gd name="T110" fmla="*/ 45 w 1081"/>
                <a:gd name="T111" fmla="*/ 9 h 892"/>
                <a:gd name="T112" fmla="*/ 43 w 1081"/>
                <a:gd name="T113" fmla="*/ 7 h 892"/>
                <a:gd name="T114" fmla="*/ 40 w 1081"/>
                <a:gd name="T115" fmla="*/ 5 h 892"/>
                <a:gd name="T116" fmla="*/ 37 w 1081"/>
                <a:gd name="T117" fmla="*/ 3 h 892"/>
                <a:gd name="T118" fmla="*/ 34 w 1081"/>
                <a:gd name="T119" fmla="*/ 0 h 892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081"/>
                <a:gd name="T181" fmla="*/ 0 h 892"/>
                <a:gd name="T182" fmla="*/ 1081 w 1081"/>
                <a:gd name="T183" fmla="*/ 892 h 892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081" h="892">
                  <a:moveTo>
                    <a:pt x="549" y="0"/>
                  </a:moveTo>
                  <a:lnTo>
                    <a:pt x="518" y="19"/>
                  </a:lnTo>
                  <a:lnTo>
                    <a:pt x="483" y="43"/>
                  </a:lnTo>
                  <a:lnTo>
                    <a:pt x="445" y="70"/>
                  </a:lnTo>
                  <a:lnTo>
                    <a:pt x="413" y="95"/>
                  </a:lnTo>
                  <a:lnTo>
                    <a:pt x="380" y="124"/>
                  </a:lnTo>
                  <a:lnTo>
                    <a:pt x="354" y="148"/>
                  </a:lnTo>
                  <a:lnTo>
                    <a:pt x="321" y="179"/>
                  </a:lnTo>
                  <a:lnTo>
                    <a:pt x="292" y="207"/>
                  </a:lnTo>
                  <a:lnTo>
                    <a:pt x="257" y="247"/>
                  </a:lnTo>
                  <a:lnTo>
                    <a:pt x="226" y="285"/>
                  </a:lnTo>
                  <a:lnTo>
                    <a:pt x="199" y="317"/>
                  </a:lnTo>
                  <a:lnTo>
                    <a:pt x="166" y="362"/>
                  </a:lnTo>
                  <a:lnTo>
                    <a:pt x="140" y="400"/>
                  </a:lnTo>
                  <a:lnTo>
                    <a:pt x="117" y="440"/>
                  </a:lnTo>
                  <a:lnTo>
                    <a:pt x="93" y="483"/>
                  </a:lnTo>
                  <a:lnTo>
                    <a:pt x="72" y="525"/>
                  </a:lnTo>
                  <a:lnTo>
                    <a:pt x="50" y="578"/>
                  </a:lnTo>
                  <a:lnTo>
                    <a:pt x="33" y="630"/>
                  </a:lnTo>
                  <a:lnTo>
                    <a:pt x="17" y="680"/>
                  </a:lnTo>
                  <a:lnTo>
                    <a:pt x="9" y="720"/>
                  </a:lnTo>
                  <a:lnTo>
                    <a:pt x="0" y="754"/>
                  </a:lnTo>
                  <a:lnTo>
                    <a:pt x="38" y="778"/>
                  </a:lnTo>
                  <a:lnTo>
                    <a:pt x="85" y="797"/>
                  </a:lnTo>
                  <a:lnTo>
                    <a:pt x="138" y="818"/>
                  </a:lnTo>
                  <a:lnTo>
                    <a:pt x="197" y="837"/>
                  </a:lnTo>
                  <a:lnTo>
                    <a:pt x="264" y="858"/>
                  </a:lnTo>
                  <a:lnTo>
                    <a:pt x="330" y="872"/>
                  </a:lnTo>
                  <a:lnTo>
                    <a:pt x="382" y="880"/>
                  </a:lnTo>
                  <a:lnTo>
                    <a:pt x="437" y="887"/>
                  </a:lnTo>
                  <a:lnTo>
                    <a:pt x="492" y="891"/>
                  </a:lnTo>
                  <a:lnTo>
                    <a:pt x="540" y="892"/>
                  </a:lnTo>
                  <a:lnTo>
                    <a:pt x="603" y="891"/>
                  </a:lnTo>
                  <a:lnTo>
                    <a:pt x="666" y="882"/>
                  </a:lnTo>
                  <a:lnTo>
                    <a:pt x="737" y="873"/>
                  </a:lnTo>
                  <a:lnTo>
                    <a:pt x="798" y="861"/>
                  </a:lnTo>
                  <a:lnTo>
                    <a:pt x="848" y="849"/>
                  </a:lnTo>
                  <a:lnTo>
                    <a:pt x="901" y="832"/>
                  </a:lnTo>
                  <a:lnTo>
                    <a:pt x="939" y="816"/>
                  </a:lnTo>
                  <a:lnTo>
                    <a:pt x="981" y="801"/>
                  </a:lnTo>
                  <a:lnTo>
                    <a:pt x="1019" y="785"/>
                  </a:lnTo>
                  <a:lnTo>
                    <a:pt x="1060" y="765"/>
                  </a:lnTo>
                  <a:lnTo>
                    <a:pt x="1081" y="752"/>
                  </a:lnTo>
                  <a:lnTo>
                    <a:pt x="1074" y="709"/>
                  </a:lnTo>
                  <a:lnTo>
                    <a:pt x="1062" y="666"/>
                  </a:lnTo>
                  <a:lnTo>
                    <a:pt x="1048" y="621"/>
                  </a:lnTo>
                  <a:lnTo>
                    <a:pt x="1026" y="563"/>
                  </a:lnTo>
                  <a:lnTo>
                    <a:pt x="996" y="502"/>
                  </a:lnTo>
                  <a:lnTo>
                    <a:pt x="962" y="436"/>
                  </a:lnTo>
                  <a:lnTo>
                    <a:pt x="932" y="390"/>
                  </a:lnTo>
                  <a:lnTo>
                    <a:pt x="901" y="340"/>
                  </a:lnTo>
                  <a:lnTo>
                    <a:pt x="875" y="302"/>
                  </a:lnTo>
                  <a:lnTo>
                    <a:pt x="836" y="252"/>
                  </a:lnTo>
                  <a:lnTo>
                    <a:pt x="805" y="214"/>
                  </a:lnTo>
                  <a:lnTo>
                    <a:pt x="770" y="179"/>
                  </a:lnTo>
                  <a:lnTo>
                    <a:pt x="723" y="134"/>
                  </a:lnTo>
                  <a:lnTo>
                    <a:pt x="691" y="105"/>
                  </a:lnTo>
                  <a:lnTo>
                    <a:pt x="651" y="72"/>
                  </a:lnTo>
                  <a:lnTo>
                    <a:pt x="601" y="34"/>
                  </a:lnTo>
                  <a:lnTo>
                    <a:pt x="549" y="0"/>
                  </a:lnTo>
                  <a:close/>
                </a:path>
              </a:pathLst>
            </a:custGeom>
            <a:solidFill>
              <a:srgbClr val="8000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5675" name="Freeform 11"/>
            <p:cNvSpPr>
              <a:spLocks/>
            </p:cNvSpPr>
            <p:nvPr/>
          </p:nvSpPr>
          <p:spPr bwMode="auto">
            <a:xfrm>
              <a:off x="1031" y="2657"/>
              <a:ext cx="573" cy="461"/>
            </a:xfrm>
            <a:custGeom>
              <a:avLst/>
              <a:gdLst>
                <a:gd name="T0" fmla="*/ 1 w 1146"/>
                <a:gd name="T1" fmla="*/ 7 h 924"/>
                <a:gd name="T2" fmla="*/ 7 w 1146"/>
                <a:gd name="T3" fmla="*/ 5 h 924"/>
                <a:gd name="T4" fmla="*/ 12 w 1146"/>
                <a:gd name="T5" fmla="*/ 3 h 924"/>
                <a:gd name="T6" fmla="*/ 19 w 1146"/>
                <a:gd name="T7" fmla="*/ 1 h 924"/>
                <a:gd name="T8" fmla="*/ 24 w 1146"/>
                <a:gd name="T9" fmla="*/ 0 h 924"/>
                <a:gd name="T10" fmla="*/ 30 w 1146"/>
                <a:gd name="T11" fmla="*/ 0 h 924"/>
                <a:gd name="T12" fmla="*/ 36 w 1146"/>
                <a:gd name="T13" fmla="*/ 0 h 924"/>
                <a:gd name="T14" fmla="*/ 43 w 1146"/>
                <a:gd name="T15" fmla="*/ 0 h 924"/>
                <a:gd name="T16" fmla="*/ 49 w 1146"/>
                <a:gd name="T17" fmla="*/ 1 h 924"/>
                <a:gd name="T18" fmla="*/ 55 w 1146"/>
                <a:gd name="T19" fmla="*/ 3 h 924"/>
                <a:gd name="T20" fmla="*/ 60 w 1146"/>
                <a:gd name="T21" fmla="*/ 5 h 924"/>
                <a:gd name="T22" fmla="*/ 67 w 1146"/>
                <a:gd name="T23" fmla="*/ 7 h 924"/>
                <a:gd name="T24" fmla="*/ 72 w 1146"/>
                <a:gd name="T25" fmla="*/ 10 h 924"/>
                <a:gd name="T26" fmla="*/ 68 w 1146"/>
                <a:gd name="T27" fmla="*/ 12 h 924"/>
                <a:gd name="T28" fmla="*/ 65 w 1146"/>
                <a:gd name="T29" fmla="*/ 15 h 924"/>
                <a:gd name="T30" fmla="*/ 60 w 1146"/>
                <a:gd name="T31" fmla="*/ 18 h 924"/>
                <a:gd name="T32" fmla="*/ 57 w 1146"/>
                <a:gd name="T33" fmla="*/ 21 h 924"/>
                <a:gd name="T34" fmla="*/ 53 w 1146"/>
                <a:gd name="T35" fmla="*/ 25 h 924"/>
                <a:gd name="T36" fmla="*/ 50 w 1146"/>
                <a:gd name="T37" fmla="*/ 28 h 924"/>
                <a:gd name="T38" fmla="*/ 47 w 1146"/>
                <a:gd name="T39" fmla="*/ 32 h 924"/>
                <a:gd name="T40" fmla="*/ 44 w 1146"/>
                <a:gd name="T41" fmla="*/ 38 h 924"/>
                <a:gd name="T42" fmla="*/ 41 w 1146"/>
                <a:gd name="T43" fmla="*/ 42 h 924"/>
                <a:gd name="T44" fmla="*/ 39 w 1146"/>
                <a:gd name="T45" fmla="*/ 49 h 924"/>
                <a:gd name="T46" fmla="*/ 37 w 1146"/>
                <a:gd name="T47" fmla="*/ 53 h 924"/>
                <a:gd name="T48" fmla="*/ 37 w 1146"/>
                <a:gd name="T49" fmla="*/ 57 h 924"/>
                <a:gd name="T50" fmla="*/ 33 w 1146"/>
                <a:gd name="T51" fmla="*/ 55 h 924"/>
                <a:gd name="T52" fmla="*/ 28 w 1146"/>
                <a:gd name="T53" fmla="*/ 52 h 924"/>
                <a:gd name="T54" fmla="*/ 23 w 1146"/>
                <a:gd name="T55" fmla="*/ 48 h 924"/>
                <a:gd name="T56" fmla="*/ 18 w 1146"/>
                <a:gd name="T57" fmla="*/ 43 h 924"/>
                <a:gd name="T58" fmla="*/ 14 w 1146"/>
                <a:gd name="T59" fmla="*/ 39 h 924"/>
                <a:gd name="T60" fmla="*/ 10 w 1146"/>
                <a:gd name="T61" fmla="*/ 34 h 924"/>
                <a:gd name="T62" fmla="*/ 7 w 1146"/>
                <a:gd name="T63" fmla="*/ 28 h 924"/>
                <a:gd name="T64" fmla="*/ 4 w 1146"/>
                <a:gd name="T65" fmla="*/ 22 h 924"/>
                <a:gd name="T66" fmla="*/ 2 w 1146"/>
                <a:gd name="T67" fmla="*/ 17 h 924"/>
                <a:gd name="T68" fmla="*/ 1 w 1146"/>
                <a:gd name="T69" fmla="*/ 12 h 924"/>
                <a:gd name="T70" fmla="*/ 0 w 1146"/>
                <a:gd name="T71" fmla="*/ 8 h 92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146"/>
                <a:gd name="T109" fmla="*/ 0 h 924"/>
                <a:gd name="T110" fmla="*/ 1146 w 1146"/>
                <a:gd name="T111" fmla="*/ 924 h 92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146" h="924">
                  <a:moveTo>
                    <a:pt x="3" y="133"/>
                  </a:moveTo>
                  <a:lnTo>
                    <a:pt x="26" y="121"/>
                  </a:lnTo>
                  <a:lnTo>
                    <a:pt x="72" y="97"/>
                  </a:lnTo>
                  <a:lnTo>
                    <a:pt x="121" y="80"/>
                  </a:lnTo>
                  <a:lnTo>
                    <a:pt x="155" y="64"/>
                  </a:lnTo>
                  <a:lnTo>
                    <a:pt x="202" y="49"/>
                  </a:lnTo>
                  <a:lnTo>
                    <a:pt x="255" y="35"/>
                  </a:lnTo>
                  <a:lnTo>
                    <a:pt x="304" y="24"/>
                  </a:lnTo>
                  <a:lnTo>
                    <a:pt x="352" y="16"/>
                  </a:lnTo>
                  <a:lnTo>
                    <a:pt x="397" y="9"/>
                  </a:lnTo>
                  <a:lnTo>
                    <a:pt x="442" y="5"/>
                  </a:lnTo>
                  <a:lnTo>
                    <a:pt x="488" y="0"/>
                  </a:lnTo>
                  <a:lnTo>
                    <a:pt x="538" y="0"/>
                  </a:lnTo>
                  <a:lnTo>
                    <a:pt x="587" y="0"/>
                  </a:lnTo>
                  <a:lnTo>
                    <a:pt x="640" y="5"/>
                  </a:lnTo>
                  <a:lnTo>
                    <a:pt x="697" y="11"/>
                  </a:lnTo>
                  <a:lnTo>
                    <a:pt x="740" y="17"/>
                  </a:lnTo>
                  <a:lnTo>
                    <a:pt x="785" y="26"/>
                  </a:lnTo>
                  <a:lnTo>
                    <a:pt x="834" y="38"/>
                  </a:lnTo>
                  <a:lnTo>
                    <a:pt x="880" y="50"/>
                  </a:lnTo>
                  <a:lnTo>
                    <a:pt x="923" y="66"/>
                  </a:lnTo>
                  <a:lnTo>
                    <a:pt x="972" y="86"/>
                  </a:lnTo>
                  <a:lnTo>
                    <a:pt x="1018" y="104"/>
                  </a:lnTo>
                  <a:lnTo>
                    <a:pt x="1067" y="126"/>
                  </a:lnTo>
                  <a:lnTo>
                    <a:pt x="1105" y="143"/>
                  </a:lnTo>
                  <a:lnTo>
                    <a:pt x="1146" y="168"/>
                  </a:lnTo>
                  <a:lnTo>
                    <a:pt x="1117" y="183"/>
                  </a:lnTo>
                  <a:lnTo>
                    <a:pt x="1084" y="206"/>
                  </a:lnTo>
                  <a:lnTo>
                    <a:pt x="1056" y="230"/>
                  </a:lnTo>
                  <a:lnTo>
                    <a:pt x="1025" y="249"/>
                  </a:lnTo>
                  <a:lnTo>
                    <a:pt x="1005" y="264"/>
                  </a:lnTo>
                  <a:lnTo>
                    <a:pt x="974" y="294"/>
                  </a:lnTo>
                  <a:lnTo>
                    <a:pt x="946" y="320"/>
                  </a:lnTo>
                  <a:lnTo>
                    <a:pt x="920" y="344"/>
                  </a:lnTo>
                  <a:lnTo>
                    <a:pt x="891" y="373"/>
                  </a:lnTo>
                  <a:lnTo>
                    <a:pt x="858" y="406"/>
                  </a:lnTo>
                  <a:lnTo>
                    <a:pt x="835" y="432"/>
                  </a:lnTo>
                  <a:lnTo>
                    <a:pt x="815" y="456"/>
                  </a:lnTo>
                  <a:lnTo>
                    <a:pt x="791" y="487"/>
                  </a:lnTo>
                  <a:lnTo>
                    <a:pt x="765" y="523"/>
                  </a:lnTo>
                  <a:lnTo>
                    <a:pt x="737" y="563"/>
                  </a:lnTo>
                  <a:lnTo>
                    <a:pt x="709" y="611"/>
                  </a:lnTo>
                  <a:lnTo>
                    <a:pt x="689" y="648"/>
                  </a:lnTo>
                  <a:lnTo>
                    <a:pt x="668" y="687"/>
                  </a:lnTo>
                  <a:lnTo>
                    <a:pt x="649" y="734"/>
                  </a:lnTo>
                  <a:lnTo>
                    <a:pt x="628" y="791"/>
                  </a:lnTo>
                  <a:lnTo>
                    <a:pt x="616" y="831"/>
                  </a:lnTo>
                  <a:lnTo>
                    <a:pt x="606" y="860"/>
                  </a:lnTo>
                  <a:lnTo>
                    <a:pt x="597" y="896"/>
                  </a:lnTo>
                  <a:lnTo>
                    <a:pt x="594" y="924"/>
                  </a:lnTo>
                  <a:lnTo>
                    <a:pt x="563" y="908"/>
                  </a:lnTo>
                  <a:lnTo>
                    <a:pt x="523" y="884"/>
                  </a:lnTo>
                  <a:lnTo>
                    <a:pt x="492" y="865"/>
                  </a:lnTo>
                  <a:lnTo>
                    <a:pt x="457" y="839"/>
                  </a:lnTo>
                  <a:lnTo>
                    <a:pt x="424" y="819"/>
                  </a:lnTo>
                  <a:lnTo>
                    <a:pt x="376" y="781"/>
                  </a:lnTo>
                  <a:lnTo>
                    <a:pt x="328" y="736"/>
                  </a:lnTo>
                  <a:lnTo>
                    <a:pt x="290" y="701"/>
                  </a:lnTo>
                  <a:lnTo>
                    <a:pt x="260" y="670"/>
                  </a:lnTo>
                  <a:lnTo>
                    <a:pt x="229" y="630"/>
                  </a:lnTo>
                  <a:lnTo>
                    <a:pt x="198" y="591"/>
                  </a:lnTo>
                  <a:lnTo>
                    <a:pt x="171" y="551"/>
                  </a:lnTo>
                  <a:lnTo>
                    <a:pt x="145" y="510"/>
                  </a:lnTo>
                  <a:lnTo>
                    <a:pt x="117" y="463"/>
                  </a:lnTo>
                  <a:lnTo>
                    <a:pt x="93" y="416"/>
                  </a:lnTo>
                  <a:lnTo>
                    <a:pt x="69" y="366"/>
                  </a:lnTo>
                  <a:lnTo>
                    <a:pt x="50" y="323"/>
                  </a:lnTo>
                  <a:lnTo>
                    <a:pt x="34" y="276"/>
                  </a:lnTo>
                  <a:lnTo>
                    <a:pt x="20" y="233"/>
                  </a:lnTo>
                  <a:lnTo>
                    <a:pt x="10" y="197"/>
                  </a:lnTo>
                  <a:lnTo>
                    <a:pt x="3" y="168"/>
                  </a:lnTo>
                  <a:lnTo>
                    <a:pt x="0" y="130"/>
                  </a:lnTo>
                  <a:lnTo>
                    <a:pt x="3" y="133"/>
                  </a:lnTo>
                  <a:close/>
                </a:path>
              </a:pathLst>
            </a:custGeom>
            <a:solidFill>
              <a:srgbClr val="DF3F5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5676" name="Freeform 12"/>
            <p:cNvSpPr>
              <a:spLocks/>
            </p:cNvSpPr>
            <p:nvPr/>
          </p:nvSpPr>
          <p:spPr bwMode="auto">
            <a:xfrm>
              <a:off x="1601" y="2657"/>
              <a:ext cx="561" cy="463"/>
            </a:xfrm>
            <a:custGeom>
              <a:avLst/>
              <a:gdLst>
                <a:gd name="T0" fmla="*/ 70 w 1123"/>
                <a:gd name="T1" fmla="*/ 9 h 925"/>
                <a:gd name="T2" fmla="*/ 65 w 1123"/>
                <a:gd name="T3" fmla="*/ 7 h 925"/>
                <a:gd name="T4" fmla="*/ 59 w 1123"/>
                <a:gd name="T5" fmla="*/ 4 h 925"/>
                <a:gd name="T6" fmla="*/ 54 w 1123"/>
                <a:gd name="T7" fmla="*/ 3 h 925"/>
                <a:gd name="T8" fmla="*/ 48 w 1123"/>
                <a:gd name="T9" fmla="*/ 1 h 925"/>
                <a:gd name="T10" fmla="*/ 42 w 1123"/>
                <a:gd name="T11" fmla="*/ 1 h 925"/>
                <a:gd name="T12" fmla="*/ 36 w 1123"/>
                <a:gd name="T13" fmla="*/ 0 h 925"/>
                <a:gd name="T14" fmla="*/ 30 w 1123"/>
                <a:gd name="T15" fmla="*/ 1 h 925"/>
                <a:gd name="T16" fmla="*/ 23 w 1123"/>
                <a:gd name="T17" fmla="*/ 2 h 925"/>
                <a:gd name="T18" fmla="*/ 18 w 1123"/>
                <a:gd name="T19" fmla="*/ 3 h 925"/>
                <a:gd name="T20" fmla="*/ 12 w 1123"/>
                <a:gd name="T21" fmla="*/ 5 h 925"/>
                <a:gd name="T22" fmla="*/ 5 w 1123"/>
                <a:gd name="T23" fmla="*/ 7 h 925"/>
                <a:gd name="T24" fmla="*/ 1 w 1123"/>
                <a:gd name="T25" fmla="*/ 10 h 925"/>
                <a:gd name="T26" fmla="*/ 1 w 1123"/>
                <a:gd name="T27" fmla="*/ 12 h 925"/>
                <a:gd name="T28" fmla="*/ 4 w 1123"/>
                <a:gd name="T29" fmla="*/ 14 h 925"/>
                <a:gd name="T30" fmla="*/ 7 w 1123"/>
                <a:gd name="T31" fmla="*/ 16 h 925"/>
                <a:gd name="T32" fmla="*/ 11 w 1123"/>
                <a:gd name="T33" fmla="*/ 20 h 925"/>
                <a:gd name="T34" fmla="*/ 15 w 1123"/>
                <a:gd name="T35" fmla="*/ 23 h 925"/>
                <a:gd name="T36" fmla="*/ 18 w 1123"/>
                <a:gd name="T37" fmla="*/ 27 h 925"/>
                <a:gd name="T38" fmla="*/ 21 w 1123"/>
                <a:gd name="T39" fmla="*/ 31 h 925"/>
                <a:gd name="T40" fmla="*/ 24 w 1123"/>
                <a:gd name="T41" fmla="*/ 36 h 925"/>
                <a:gd name="T42" fmla="*/ 27 w 1123"/>
                <a:gd name="T43" fmla="*/ 41 h 925"/>
                <a:gd name="T44" fmla="*/ 29 w 1123"/>
                <a:gd name="T45" fmla="*/ 46 h 925"/>
                <a:gd name="T46" fmla="*/ 31 w 1123"/>
                <a:gd name="T47" fmla="*/ 52 h 925"/>
                <a:gd name="T48" fmla="*/ 33 w 1123"/>
                <a:gd name="T49" fmla="*/ 57 h 925"/>
                <a:gd name="T50" fmla="*/ 35 w 1123"/>
                <a:gd name="T51" fmla="*/ 57 h 925"/>
                <a:gd name="T52" fmla="*/ 39 w 1123"/>
                <a:gd name="T53" fmla="*/ 54 h 925"/>
                <a:gd name="T54" fmla="*/ 44 w 1123"/>
                <a:gd name="T55" fmla="*/ 52 h 925"/>
                <a:gd name="T56" fmla="*/ 50 w 1123"/>
                <a:gd name="T57" fmla="*/ 46 h 925"/>
                <a:gd name="T58" fmla="*/ 54 w 1123"/>
                <a:gd name="T59" fmla="*/ 42 h 925"/>
                <a:gd name="T60" fmla="*/ 58 w 1123"/>
                <a:gd name="T61" fmla="*/ 37 h 925"/>
                <a:gd name="T62" fmla="*/ 61 w 1123"/>
                <a:gd name="T63" fmla="*/ 32 h 925"/>
                <a:gd name="T64" fmla="*/ 64 w 1123"/>
                <a:gd name="T65" fmla="*/ 26 h 925"/>
                <a:gd name="T66" fmla="*/ 67 w 1123"/>
                <a:gd name="T67" fmla="*/ 21 h 925"/>
                <a:gd name="T68" fmla="*/ 69 w 1123"/>
                <a:gd name="T69" fmla="*/ 14 h 925"/>
                <a:gd name="T70" fmla="*/ 70 w 1123"/>
                <a:gd name="T71" fmla="*/ 10 h 92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123"/>
                <a:gd name="T109" fmla="*/ 0 h 925"/>
                <a:gd name="T110" fmla="*/ 1123 w 1123"/>
                <a:gd name="T111" fmla="*/ 925 h 925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123" h="925">
                  <a:moveTo>
                    <a:pt x="1123" y="160"/>
                  </a:moveTo>
                  <a:lnTo>
                    <a:pt x="1123" y="143"/>
                  </a:lnTo>
                  <a:lnTo>
                    <a:pt x="1086" y="119"/>
                  </a:lnTo>
                  <a:lnTo>
                    <a:pt x="1048" y="97"/>
                  </a:lnTo>
                  <a:lnTo>
                    <a:pt x="1005" y="78"/>
                  </a:lnTo>
                  <a:lnTo>
                    <a:pt x="959" y="62"/>
                  </a:lnTo>
                  <a:lnTo>
                    <a:pt x="912" y="47"/>
                  </a:lnTo>
                  <a:lnTo>
                    <a:pt x="865" y="33"/>
                  </a:lnTo>
                  <a:lnTo>
                    <a:pt x="815" y="22"/>
                  </a:lnTo>
                  <a:lnTo>
                    <a:pt x="770" y="15"/>
                  </a:lnTo>
                  <a:lnTo>
                    <a:pt x="727" y="9"/>
                  </a:lnTo>
                  <a:lnTo>
                    <a:pt x="686" y="5"/>
                  </a:lnTo>
                  <a:lnTo>
                    <a:pt x="641" y="3"/>
                  </a:lnTo>
                  <a:lnTo>
                    <a:pt x="587" y="0"/>
                  </a:lnTo>
                  <a:lnTo>
                    <a:pt x="537" y="3"/>
                  </a:lnTo>
                  <a:lnTo>
                    <a:pt x="486" y="5"/>
                  </a:lnTo>
                  <a:lnTo>
                    <a:pt x="439" y="9"/>
                  </a:lnTo>
                  <a:lnTo>
                    <a:pt x="382" y="17"/>
                  </a:lnTo>
                  <a:lnTo>
                    <a:pt x="337" y="28"/>
                  </a:lnTo>
                  <a:lnTo>
                    <a:pt x="290" y="38"/>
                  </a:lnTo>
                  <a:lnTo>
                    <a:pt x="244" y="52"/>
                  </a:lnTo>
                  <a:lnTo>
                    <a:pt x="195" y="69"/>
                  </a:lnTo>
                  <a:lnTo>
                    <a:pt x="144" y="88"/>
                  </a:lnTo>
                  <a:lnTo>
                    <a:pt x="94" y="110"/>
                  </a:lnTo>
                  <a:lnTo>
                    <a:pt x="57" y="128"/>
                  </a:lnTo>
                  <a:lnTo>
                    <a:pt x="18" y="150"/>
                  </a:lnTo>
                  <a:lnTo>
                    <a:pt x="0" y="167"/>
                  </a:lnTo>
                  <a:lnTo>
                    <a:pt x="24" y="183"/>
                  </a:lnTo>
                  <a:lnTo>
                    <a:pt x="49" y="200"/>
                  </a:lnTo>
                  <a:lnTo>
                    <a:pt x="71" y="216"/>
                  </a:lnTo>
                  <a:lnTo>
                    <a:pt x="94" y="233"/>
                  </a:lnTo>
                  <a:lnTo>
                    <a:pt x="114" y="250"/>
                  </a:lnTo>
                  <a:lnTo>
                    <a:pt x="152" y="281"/>
                  </a:lnTo>
                  <a:lnTo>
                    <a:pt x="176" y="305"/>
                  </a:lnTo>
                  <a:lnTo>
                    <a:pt x="208" y="331"/>
                  </a:lnTo>
                  <a:lnTo>
                    <a:pt x="240" y="364"/>
                  </a:lnTo>
                  <a:lnTo>
                    <a:pt x="266" y="390"/>
                  </a:lnTo>
                  <a:lnTo>
                    <a:pt x="290" y="421"/>
                  </a:lnTo>
                  <a:lnTo>
                    <a:pt x="316" y="452"/>
                  </a:lnTo>
                  <a:lnTo>
                    <a:pt x="337" y="482"/>
                  </a:lnTo>
                  <a:lnTo>
                    <a:pt x="361" y="518"/>
                  </a:lnTo>
                  <a:lnTo>
                    <a:pt x="389" y="561"/>
                  </a:lnTo>
                  <a:lnTo>
                    <a:pt x="416" y="609"/>
                  </a:lnTo>
                  <a:lnTo>
                    <a:pt x="437" y="646"/>
                  </a:lnTo>
                  <a:lnTo>
                    <a:pt x="456" y="685"/>
                  </a:lnTo>
                  <a:lnTo>
                    <a:pt x="479" y="732"/>
                  </a:lnTo>
                  <a:lnTo>
                    <a:pt x="496" y="780"/>
                  </a:lnTo>
                  <a:lnTo>
                    <a:pt x="511" y="823"/>
                  </a:lnTo>
                  <a:lnTo>
                    <a:pt x="525" y="867"/>
                  </a:lnTo>
                  <a:lnTo>
                    <a:pt x="529" y="903"/>
                  </a:lnTo>
                  <a:lnTo>
                    <a:pt x="530" y="925"/>
                  </a:lnTo>
                  <a:lnTo>
                    <a:pt x="567" y="906"/>
                  </a:lnTo>
                  <a:lnTo>
                    <a:pt x="606" y="882"/>
                  </a:lnTo>
                  <a:lnTo>
                    <a:pt x="637" y="863"/>
                  </a:lnTo>
                  <a:lnTo>
                    <a:pt x="672" y="837"/>
                  </a:lnTo>
                  <a:lnTo>
                    <a:pt x="705" y="817"/>
                  </a:lnTo>
                  <a:lnTo>
                    <a:pt x="753" y="779"/>
                  </a:lnTo>
                  <a:lnTo>
                    <a:pt x="802" y="734"/>
                  </a:lnTo>
                  <a:lnTo>
                    <a:pt x="840" y="699"/>
                  </a:lnTo>
                  <a:lnTo>
                    <a:pt x="867" y="666"/>
                  </a:lnTo>
                  <a:lnTo>
                    <a:pt x="898" y="628"/>
                  </a:lnTo>
                  <a:lnTo>
                    <a:pt x="928" y="589"/>
                  </a:lnTo>
                  <a:lnTo>
                    <a:pt x="957" y="549"/>
                  </a:lnTo>
                  <a:lnTo>
                    <a:pt x="983" y="508"/>
                  </a:lnTo>
                  <a:lnTo>
                    <a:pt x="1010" y="461"/>
                  </a:lnTo>
                  <a:lnTo>
                    <a:pt x="1035" y="414"/>
                  </a:lnTo>
                  <a:lnTo>
                    <a:pt x="1059" y="366"/>
                  </a:lnTo>
                  <a:lnTo>
                    <a:pt x="1078" y="324"/>
                  </a:lnTo>
                  <a:lnTo>
                    <a:pt x="1093" y="274"/>
                  </a:lnTo>
                  <a:lnTo>
                    <a:pt x="1107" y="223"/>
                  </a:lnTo>
                  <a:lnTo>
                    <a:pt x="1123" y="159"/>
                  </a:lnTo>
                  <a:lnTo>
                    <a:pt x="1123" y="160"/>
                  </a:lnTo>
                  <a:close/>
                </a:path>
              </a:pathLst>
            </a:custGeom>
            <a:solidFill>
              <a:srgbClr val="DF3F9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5677" name="Freeform 13"/>
            <p:cNvSpPr>
              <a:spLocks/>
            </p:cNvSpPr>
            <p:nvPr/>
          </p:nvSpPr>
          <p:spPr bwMode="auto">
            <a:xfrm>
              <a:off x="1315" y="3118"/>
              <a:ext cx="565" cy="628"/>
            </a:xfrm>
            <a:custGeom>
              <a:avLst/>
              <a:gdLst>
                <a:gd name="T0" fmla="*/ 4 w 1129"/>
                <a:gd name="T1" fmla="*/ 1 h 1257"/>
                <a:gd name="T2" fmla="*/ 8 w 1129"/>
                <a:gd name="T3" fmla="*/ 3 h 1257"/>
                <a:gd name="T4" fmla="*/ 14 w 1129"/>
                <a:gd name="T5" fmla="*/ 5 h 1257"/>
                <a:gd name="T6" fmla="*/ 20 w 1129"/>
                <a:gd name="T7" fmla="*/ 6 h 1257"/>
                <a:gd name="T8" fmla="*/ 26 w 1129"/>
                <a:gd name="T9" fmla="*/ 7 h 1257"/>
                <a:gd name="T10" fmla="*/ 33 w 1129"/>
                <a:gd name="T11" fmla="*/ 8 h 1257"/>
                <a:gd name="T12" fmla="*/ 41 w 1129"/>
                <a:gd name="T13" fmla="*/ 8 h 1257"/>
                <a:gd name="T14" fmla="*/ 49 w 1129"/>
                <a:gd name="T15" fmla="*/ 7 h 1257"/>
                <a:gd name="T16" fmla="*/ 54 w 1129"/>
                <a:gd name="T17" fmla="*/ 6 h 1257"/>
                <a:gd name="T18" fmla="*/ 59 w 1129"/>
                <a:gd name="T19" fmla="*/ 4 h 1257"/>
                <a:gd name="T20" fmla="*/ 64 w 1129"/>
                <a:gd name="T21" fmla="*/ 2 h 1257"/>
                <a:gd name="T22" fmla="*/ 68 w 1129"/>
                <a:gd name="T23" fmla="*/ 0 h 1257"/>
                <a:gd name="T24" fmla="*/ 70 w 1129"/>
                <a:gd name="T25" fmla="*/ 2 h 1257"/>
                <a:gd name="T26" fmla="*/ 70 w 1129"/>
                <a:gd name="T27" fmla="*/ 6 h 1257"/>
                <a:gd name="T28" fmla="*/ 71 w 1129"/>
                <a:gd name="T29" fmla="*/ 12 h 1257"/>
                <a:gd name="T30" fmla="*/ 71 w 1129"/>
                <a:gd name="T31" fmla="*/ 16 h 1257"/>
                <a:gd name="T32" fmla="*/ 71 w 1129"/>
                <a:gd name="T33" fmla="*/ 22 h 1257"/>
                <a:gd name="T34" fmla="*/ 70 w 1129"/>
                <a:gd name="T35" fmla="*/ 28 h 1257"/>
                <a:gd name="T36" fmla="*/ 68 w 1129"/>
                <a:gd name="T37" fmla="*/ 35 h 1257"/>
                <a:gd name="T38" fmla="*/ 66 w 1129"/>
                <a:gd name="T39" fmla="*/ 41 h 1257"/>
                <a:gd name="T40" fmla="*/ 63 w 1129"/>
                <a:gd name="T41" fmla="*/ 47 h 1257"/>
                <a:gd name="T42" fmla="*/ 60 w 1129"/>
                <a:gd name="T43" fmla="*/ 53 h 1257"/>
                <a:gd name="T44" fmla="*/ 57 w 1129"/>
                <a:gd name="T45" fmla="*/ 58 h 1257"/>
                <a:gd name="T46" fmla="*/ 52 w 1129"/>
                <a:gd name="T47" fmla="*/ 64 h 1257"/>
                <a:gd name="T48" fmla="*/ 47 w 1129"/>
                <a:gd name="T49" fmla="*/ 69 h 1257"/>
                <a:gd name="T50" fmla="*/ 42 w 1129"/>
                <a:gd name="T51" fmla="*/ 74 h 1257"/>
                <a:gd name="T52" fmla="*/ 37 w 1129"/>
                <a:gd name="T53" fmla="*/ 77 h 1257"/>
                <a:gd name="T54" fmla="*/ 33 w 1129"/>
                <a:gd name="T55" fmla="*/ 77 h 1257"/>
                <a:gd name="T56" fmla="*/ 29 w 1129"/>
                <a:gd name="T57" fmla="*/ 74 h 1257"/>
                <a:gd name="T58" fmla="*/ 25 w 1129"/>
                <a:gd name="T59" fmla="*/ 70 h 1257"/>
                <a:gd name="T60" fmla="*/ 20 w 1129"/>
                <a:gd name="T61" fmla="*/ 66 h 1257"/>
                <a:gd name="T62" fmla="*/ 15 w 1129"/>
                <a:gd name="T63" fmla="*/ 60 h 1257"/>
                <a:gd name="T64" fmla="*/ 11 w 1129"/>
                <a:gd name="T65" fmla="*/ 54 h 1257"/>
                <a:gd name="T66" fmla="*/ 8 w 1129"/>
                <a:gd name="T67" fmla="*/ 49 h 1257"/>
                <a:gd name="T68" fmla="*/ 5 w 1129"/>
                <a:gd name="T69" fmla="*/ 42 h 1257"/>
                <a:gd name="T70" fmla="*/ 3 w 1129"/>
                <a:gd name="T71" fmla="*/ 36 h 1257"/>
                <a:gd name="T72" fmla="*/ 2 w 1129"/>
                <a:gd name="T73" fmla="*/ 29 h 1257"/>
                <a:gd name="T74" fmla="*/ 1 w 1129"/>
                <a:gd name="T75" fmla="*/ 22 h 1257"/>
                <a:gd name="T76" fmla="*/ 0 w 1129"/>
                <a:gd name="T77" fmla="*/ 15 h 1257"/>
                <a:gd name="T78" fmla="*/ 1 w 1129"/>
                <a:gd name="T79" fmla="*/ 8 h 1257"/>
                <a:gd name="T80" fmla="*/ 2 w 1129"/>
                <a:gd name="T81" fmla="*/ 2 h 125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129"/>
                <a:gd name="T124" fmla="*/ 0 h 1257"/>
                <a:gd name="T125" fmla="*/ 1129 w 1129"/>
                <a:gd name="T126" fmla="*/ 1257 h 1257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129" h="1257">
                  <a:moveTo>
                    <a:pt x="26" y="2"/>
                  </a:moveTo>
                  <a:lnTo>
                    <a:pt x="57" y="23"/>
                  </a:lnTo>
                  <a:lnTo>
                    <a:pt x="91" y="38"/>
                  </a:lnTo>
                  <a:lnTo>
                    <a:pt x="122" y="50"/>
                  </a:lnTo>
                  <a:lnTo>
                    <a:pt x="171" y="69"/>
                  </a:lnTo>
                  <a:lnTo>
                    <a:pt x="212" y="81"/>
                  </a:lnTo>
                  <a:lnTo>
                    <a:pt x="257" y="95"/>
                  </a:lnTo>
                  <a:lnTo>
                    <a:pt x="305" y="105"/>
                  </a:lnTo>
                  <a:lnTo>
                    <a:pt x="354" y="118"/>
                  </a:lnTo>
                  <a:lnTo>
                    <a:pt x="406" y="126"/>
                  </a:lnTo>
                  <a:lnTo>
                    <a:pt x="466" y="133"/>
                  </a:lnTo>
                  <a:lnTo>
                    <a:pt x="525" y="138"/>
                  </a:lnTo>
                  <a:lnTo>
                    <a:pt x="578" y="138"/>
                  </a:lnTo>
                  <a:lnTo>
                    <a:pt x="644" y="138"/>
                  </a:lnTo>
                  <a:lnTo>
                    <a:pt x="716" y="126"/>
                  </a:lnTo>
                  <a:lnTo>
                    <a:pt x="772" y="119"/>
                  </a:lnTo>
                  <a:lnTo>
                    <a:pt x="811" y="111"/>
                  </a:lnTo>
                  <a:lnTo>
                    <a:pt x="861" y="99"/>
                  </a:lnTo>
                  <a:lnTo>
                    <a:pt x="901" y="87"/>
                  </a:lnTo>
                  <a:lnTo>
                    <a:pt x="939" y="73"/>
                  </a:lnTo>
                  <a:lnTo>
                    <a:pt x="986" y="54"/>
                  </a:lnTo>
                  <a:lnTo>
                    <a:pt x="1020" y="40"/>
                  </a:lnTo>
                  <a:lnTo>
                    <a:pt x="1053" y="24"/>
                  </a:lnTo>
                  <a:lnTo>
                    <a:pt x="1081" y="14"/>
                  </a:lnTo>
                  <a:lnTo>
                    <a:pt x="1101" y="0"/>
                  </a:lnTo>
                  <a:lnTo>
                    <a:pt x="1110" y="35"/>
                  </a:lnTo>
                  <a:lnTo>
                    <a:pt x="1115" y="69"/>
                  </a:lnTo>
                  <a:lnTo>
                    <a:pt x="1117" y="99"/>
                  </a:lnTo>
                  <a:lnTo>
                    <a:pt x="1124" y="154"/>
                  </a:lnTo>
                  <a:lnTo>
                    <a:pt x="1126" y="194"/>
                  </a:lnTo>
                  <a:lnTo>
                    <a:pt x="1129" y="232"/>
                  </a:lnTo>
                  <a:lnTo>
                    <a:pt x="1129" y="264"/>
                  </a:lnTo>
                  <a:lnTo>
                    <a:pt x="1124" y="318"/>
                  </a:lnTo>
                  <a:lnTo>
                    <a:pt x="1122" y="358"/>
                  </a:lnTo>
                  <a:lnTo>
                    <a:pt x="1117" y="404"/>
                  </a:lnTo>
                  <a:lnTo>
                    <a:pt x="1108" y="458"/>
                  </a:lnTo>
                  <a:lnTo>
                    <a:pt x="1101" y="503"/>
                  </a:lnTo>
                  <a:lnTo>
                    <a:pt x="1084" y="568"/>
                  </a:lnTo>
                  <a:lnTo>
                    <a:pt x="1069" y="620"/>
                  </a:lnTo>
                  <a:lnTo>
                    <a:pt x="1050" y="668"/>
                  </a:lnTo>
                  <a:lnTo>
                    <a:pt x="1032" y="712"/>
                  </a:lnTo>
                  <a:lnTo>
                    <a:pt x="1008" y="763"/>
                  </a:lnTo>
                  <a:lnTo>
                    <a:pt x="984" y="812"/>
                  </a:lnTo>
                  <a:lnTo>
                    <a:pt x="960" y="851"/>
                  </a:lnTo>
                  <a:lnTo>
                    <a:pt x="932" y="893"/>
                  </a:lnTo>
                  <a:lnTo>
                    <a:pt x="899" y="943"/>
                  </a:lnTo>
                  <a:lnTo>
                    <a:pt x="861" y="995"/>
                  </a:lnTo>
                  <a:lnTo>
                    <a:pt x="825" y="1034"/>
                  </a:lnTo>
                  <a:lnTo>
                    <a:pt x="785" y="1078"/>
                  </a:lnTo>
                  <a:lnTo>
                    <a:pt x="741" y="1117"/>
                  </a:lnTo>
                  <a:lnTo>
                    <a:pt x="694" y="1155"/>
                  </a:lnTo>
                  <a:lnTo>
                    <a:pt x="659" y="1185"/>
                  </a:lnTo>
                  <a:lnTo>
                    <a:pt x="627" y="1211"/>
                  </a:lnTo>
                  <a:lnTo>
                    <a:pt x="587" y="1235"/>
                  </a:lnTo>
                  <a:lnTo>
                    <a:pt x="556" y="1257"/>
                  </a:lnTo>
                  <a:lnTo>
                    <a:pt x="523" y="1236"/>
                  </a:lnTo>
                  <a:lnTo>
                    <a:pt x="494" y="1217"/>
                  </a:lnTo>
                  <a:lnTo>
                    <a:pt x="452" y="1186"/>
                  </a:lnTo>
                  <a:lnTo>
                    <a:pt x="419" y="1160"/>
                  </a:lnTo>
                  <a:lnTo>
                    <a:pt x="385" y="1131"/>
                  </a:lnTo>
                  <a:lnTo>
                    <a:pt x="354" y="1102"/>
                  </a:lnTo>
                  <a:lnTo>
                    <a:pt x="316" y="1066"/>
                  </a:lnTo>
                  <a:lnTo>
                    <a:pt x="281" y="1022"/>
                  </a:lnTo>
                  <a:lnTo>
                    <a:pt x="235" y="964"/>
                  </a:lnTo>
                  <a:lnTo>
                    <a:pt x="202" y="919"/>
                  </a:lnTo>
                  <a:lnTo>
                    <a:pt x="174" y="879"/>
                  </a:lnTo>
                  <a:lnTo>
                    <a:pt x="145" y="827"/>
                  </a:lnTo>
                  <a:lnTo>
                    <a:pt x="122" y="786"/>
                  </a:lnTo>
                  <a:lnTo>
                    <a:pt x="98" y="732"/>
                  </a:lnTo>
                  <a:lnTo>
                    <a:pt x="77" y="684"/>
                  </a:lnTo>
                  <a:lnTo>
                    <a:pt x="62" y="642"/>
                  </a:lnTo>
                  <a:lnTo>
                    <a:pt x="43" y="579"/>
                  </a:lnTo>
                  <a:lnTo>
                    <a:pt x="29" y="534"/>
                  </a:lnTo>
                  <a:lnTo>
                    <a:pt x="17" y="473"/>
                  </a:lnTo>
                  <a:lnTo>
                    <a:pt x="10" y="428"/>
                  </a:lnTo>
                  <a:lnTo>
                    <a:pt x="1" y="358"/>
                  </a:lnTo>
                  <a:lnTo>
                    <a:pt x="0" y="304"/>
                  </a:lnTo>
                  <a:lnTo>
                    <a:pt x="0" y="242"/>
                  </a:lnTo>
                  <a:lnTo>
                    <a:pt x="1" y="178"/>
                  </a:lnTo>
                  <a:lnTo>
                    <a:pt x="5" y="128"/>
                  </a:lnTo>
                  <a:lnTo>
                    <a:pt x="12" y="74"/>
                  </a:lnTo>
                  <a:lnTo>
                    <a:pt x="19" y="33"/>
                  </a:lnTo>
                  <a:lnTo>
                    <a:pt x="26" y="2"/>
                  </a:lnTo>
                  <a:close/>
                </a:path>
              </a:pathLst>
            </a:custGeom>
            <a:solidFill>
              <a:srgbClr val="DF1F3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02894" name="Text Box 14"/>
          <p:cNvSpPr txBox="1">
            <a:spLocks noChangeArrowheads="1"/>
          </p:cNvSpPr>
          <p:nvPr/>
        </p:nvSpPr>
        <p:spPr bwMode="auto">
          <a:xfrm>
            <a:off x="2339975" y="1412875"/>
            <a:ext cx="1200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 b="1">
                <a:solidFill>
                  <a:srgbClr val="660033"/>
                </a:solidFill>
                <a:latin typeface="標楷體" pitchFamily="65" charset="-120"/>
                <a:ea typeface="標楷體" pitchFamily="65" charset="-120"/>
              </a:rPr>
              <a:t>個人學習</a:t>
            </a:r>
          </a:p>
        </p:txBody>
      </p:sp>
      <p:sp>
        <p:nvSpPr>
          <p:cNvPr id="1402895" name="Text Box 15"/>
          <p:cNvSpPr txBox="1">
            <a:spLocks noChangeArrowheads="1"/>
          </p:cNvSpPr>
          <p:nvPr/>
        </p:nvSpPr>
        <p:spPr bwMode="auto">
          <a:xfrm>
            <a:off x="1403350" y="2852738"/>
            <a:ext cx="1200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 b="1">
                <a:solidFill>
                  <a:srgbClr val="0066CC"/>
                </a:solidFill>
                <a:latin typeface="標楷體" pitchFamily="65" charset="-120"/>
                <a:ea typeface="標楷體" pitchFamily="65" charset="-120"/>
              </a:rPr>
              <a:t>組內學習</a:t>
            </a:r>
          </a:p>
        </p:txBody>
      </p:sp>
      <p:sp>
        <p:nvSpPr>
          <p:cNvPr id="1402896" name="Text Box 16"/>
          <p:cNvSpPr txBox="1">
            <a:spLocks noChangeArrowheads="1"/>
          </p:cNvSpPr>
          <p:nvPr/>
        </p:nvSpPr>
        <p:spPr bwMode="auto">
          <a:xfrm>
            <a:off x="3189288" y="2847975"/>
            <a:ext cx="1200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 b="1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組間學習</a:t>
            </a:r>
          </a:p>
        </p:txBody>
      </p:sp>
      <p:sp>
        <p:nvSpPr>
          <p:cNvPr id="1402897" name="Text Box 17"/>
          <p:cNvSpPr txBox="1">
            <a:spLocks noChangeArrowheads="1"/>
          </p:cNvSpPr>
          <p:nvPr/>
        </p:nvSpPr>
        <p:spPr bwMode="auto">
          <a:xfrm>
            <a:off x="2633663" y="2143125"/>
            <a:ext cx="590550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600" b="1">
                <a:solidFill>
                  <a:srgbClr val="FFFFFF"/>
                </a:solidFill>
                <a:latin typeface="標楷體" pitchFamily="65" charset="-120"/>
                <a:ea typeface="標楷體" pitchFamily="65" charset="-120"/>
              </a:rPr>
              <a:t>組織</a:t>
            </a:r>
          </a:p>
          <a:p>
            <a:pPr>
              <a:spcBef>
                <a:spcPct val="50000"/>
              </a:spcBef>
            </a:pPr>
            <a:r>
              <a:rPr lang="zh-TW" altLang="en-US" sz="1600" b="1">
                <a:solidFill>
                  <a:srgbClr val="FFFFFF"/>
                </a:solidFill>
                <a:latin typeface="標楷體" pitchFamily="65" charset="-120"/>
                <a:ea typeface="標楷體" pitchFamily="65" charset="-120"/>
              </a:rPr>
              <a:t>學習</a:t>
            </a:r>
          </a:p>
        </p:txBody>
      </p: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250825" y="260350"/>
            <a:ext cx="2346325" cy="1160463"/>
            <a:chOff x="158" y="754"/>
            <a:chExt cx="1205" cy="731"/>
          </a:xfrm>
        </p:grpSpPr>
        <p:sp>
          <p:nvSpPr>
            <p:cNvPr id="155672" name="AutoShape 19"/>
            <p:cNvSpPr>
              <a:spLocks noChangeArrowheads="1"/>
            </p:cNvSpPr>
            <p:nvPr/>
          </p:nvSpPr>
          <p:spPr bwMode="auto">
            <a:xfrm>
              <a:off x="204" y="754"/>
              <a:ext cx="1070" cy="635"/>
            </a:xfrm>
            <a:prstGeom prst="wedgeRoundRectCallout">
              <a:avLst>
                <a:gd name="adj1" fmla="val 61681"/>
                <a:gd name="adj2" fmla="val 75042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zh-TW" altLang="zh-TW" sz="16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55673" name="Text Box 20"/>
            <p:cNvSpPr txBox="1">
              <a:spLocks noChangeArrowheads="1"/>
            </p:cNvSpPr>
            <p:nvPr/>
          </p:nvSpPr>
          <p:spPr bwMode="auto">
            <a:xfrm>
              <a:off x="158" y="754"/>
              <a:ext cx="1205" cy="7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個人專業</a:t>
              </a:r>
            </a:p>
            <a:p>
              <a:pPr algn="ctr"/>
              <a:r>
                <a:rPr lang="zh-TW" altLang="en-US" b="1">
                  <a:solidFill>
                    <a:srgbClr val="0099FF"/>
                  </a:solidFill>
                  <a:latin typeface="Times New Roman" pitchFamily="18" charset="0"/>
                  <a:ea typeface="標楷體" pitchFamily="65" charset="-120"/>
                </a:rPr>
                <a:t>放任式學習：獨斷。</a:t>
              </a:r>
            </a:p>
            <a:p>
              <a:pPr algn="ctr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引導式學習：專業？</a:t>
              </a:r>
            </a:p>
            <a:p>
              <a:pPr algn="ctr"/>
              <a:endParaRPr lang="en-US" altLang="zh-TW" sz="16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1979613" y="4033838"/>
            <a:ext cx="2663825" cy="950912"/>
            <a:chOff x="1111" y="3203"/>
            <a:chExt cx="1379" cy="599"/>
          </a:xfrm>
        </p:grpSpPr>
        <p:sp>
          <p:nvSpPr>
            <p:cNvPr id="155670" name="AutoShape 22"/>
            <p:cNvSpPr>
              <a:spLocks noChangeArrowheads="1"/>
            </p:cNvSpPr>
            <p:nvPr/>
          </p:nvSpPr>
          <p:spPr bwMode="auto">
            <a:xfrm>
              <a:off x="1111" y="3249"/>
              <a:ext cx="1379" cy="553"/>
            </a:xfrm>
            <a:prstGeom prst="wedgeRoundRectCallout">
              <a:avLst>
                <a:gd name="adj1" fmla="val -47171"/>
                <a:gd name="adj2" fmla="val -109495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zh-TW" altLang="zh-TW" sz="16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55671" name="Text Box 23"/>
            <p:cNvSpPr txBox="1">
              <a:spLocks noChangeArrowheads="1"/>
            </p:cNvSpPr>
            <p:nvPr/>
          </p:nvSpPr>
          <p:spPr bwMode="auto">
            <a:xfrm>
              <a:off x="1111" y="3203"/>
              <a:ext cx="1361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團隊協作</a:t>
              </a:r>
            </a:p>
            <a:p>
              <a:pPr algn="ctr"/>
              <a:r>
                <a:rPr lang="zh-TW" altLang="en-US" b="1">
                  <a:solidFill>
                    <a:srgbClr val="0099FF"/>
                  </a:solidFill>
                  <a:ea typeface="標楷體" pitchFamily="65" charset="-120"/>
                </a:rPr>
                <a:t>放任式</a:t>
              </a:r>
              <a:r>
                <a:rPr lang="zh-TW" altLang="en-US" b="1">
                  <a:solidFill>
                    <a:srgbClr val="0099FF"/>
                  </a:solidFill>
                  <a:latin typeface="Times New Roman" pitchFamily="18" charset="0"/>
                  <a:ea typeface="標楷體" pitchFamily="65" charset="-120"/>
                </a:rPr>
                <a:t>學習：</a:t>
              </a:r>
              <a:r>
                <a:rPr lang="zh-TW" altLang="en-US" b="1">
                  <a:solidFill>
                    <a:srgbClr val="660033"/>
                  </a:solidFill>
                  <a:latin typeface="Times New Roman" pitchFamily="18" charset="0"/>
                  <a:ea typeface="標楷體" pitchFamily="65" charset="-120"/>
                </a:rPr>
                <a:t>一言堂。</a:t>
              </a:r>
            </a:p>
            <a:p>
              <a:pPr algn="ctr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引導式學習：合作？</a:t>
              </a:r>
            </a:p>
          </p:txBody>
        </p:sp>
      </p:grpSp>
      <p:grpSp>
        <p:nvGrpSpPr>
          <p:cNvPr id="6" name="Group 24"/>
          <p:cNvGrpSpPr>
            <a:grpSpLocks/>
          </p:cNvGrpSpPr>
          <p:nvPr/>
        </p:nvGrpSpPr>
        <p:grpSpPr bwMode="auto">
          <a:xfrm>
            <a:off x="4079875" y="1082675"/>
            <a:ext cx="2508250" cy="1160463"/>
            <a:chOff x="2290" y="1344"/>
            <a:chExt cx="1225" cy="731"/>
          </a:xfrm>
        </p:grpSpPr>
        <p:sp>
          <p:nvSpPr>
            <p:cNvPr id="155668" name="AutoShape 25"/>
            <p:cNvSpPr>
              <a:spLocks noChangeArrowheads="1"/>
            </p:cNvSpPr>
            <p:nvPr/>
          </p:nvSpPr>
          <p:spPr bwMode="auto">
            <a:xfrm>
              <a:off x="2336" y="1344"/>
              <a:ext cx="1161" cy="574"/>
            </a:xfrm>
            <a:prstGeom prst="wedgeRoundRectCallout">
              <a:avLst>
                <a:gd name="adj1" fmla="val -71880"/>
                <a:gd name="adj2" fmla="val 135366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zh-TW" altLang="zh-TW" sz="16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55669" name="Text Box 26"/>
            <p:cNvSpPr txBox="1">
              <a:spLocks noChangeArrowheads="1"/>
            </p:cNvSpPr>
            <p:nvPr/>
          </p:nvSpPr>
          <p:spPr bwMode="auto">
            <a:xfrm>
              <a:off x="2290" y="1344"/>
              <a:ext cx="1225" cy="7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深廣視野</a:t>
              </a:r>
            </a:p>
            <a:p>
              <a:pPr algn="ctr"/>
              <a:r>
                <a:rPr lang="zh-TW" altLang="en-US" b="1">
                  <a:solidFill>
                    <a:srgbClr val="0099FF"/>
                  </a:solidFill>
                  <a:ea typeface="標楷體" pitchFamily="65" charset="-120"/>
                </a:rPr>
                <a:t>放任式</a:t>
              </a:r>
              <a:r>
                <a:rPr lang="zh-TW" altLang="en-US" b="1">
                  <a:solidFill>
                    <a:srgbClr val="0099FF"/>
                  </a:solidFill>
                  <a:latin typeface="Times New Roman" pitchFamily="18" charset="0"/>
                  <a:ea typeface="標楷體" pitchFamily="65" charset="-120"/>
                </a:rPr>
                <a:t>學習：</a:t>
              </a:r>
              <a:r>
                <a:rPr lang="zh-TW" altLang="en-US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衝突。</a:t>
              </a:r>
            </a:p>
            <a:p>
              <a:pPr algn="ctr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引導式學習：創新？</a:t>
              </a:r>
            </a:p>
            <a:p>
              <a:pPr algn="ctr"/>
              <a:endParaRPr lang="en-US" altLang="zh-TW" sz="16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</p:grpSp>
      <p:grpSp>
        <p:nvGrpSpPr>
          <p:cNvPr id="7" name="Group 27"/>
          <p:cNvGrpSpPr>
            <a:grpSpLocks/>
          </p:cNvGrpSpPr>
          <p:nvPr/>
        </p:nvGrpSpPr>
        <p:grpSpPr bwMode="auto">
          <a:xfrm>
            <a:off x="395288" y="5157788"/>
            <a:ext cx="8640762" cy="1068387"/>
            <a:chOff x="249" y="3249"/>
            <a:chExt cx="5280" cy="673"/>
          </a:xfrm>
        </p:grpSpPr>
        <p:sp>
          <p:nvSpPr>
            <p:cNvPr id="155666" name="Text Box 28"/>
            <p:cNvSpPr txBox="1">
              <a:spLocks noChangeArrowheads="1"/>
            </p:cNvSpPr>
            <p:nvPr/>
          </p:nvSpPr>
          <p:spPr bwMode="auto">
            <a:xfrm>
              <a:off x="249" y="3249"/>
              <a:ext cx="5280" cy="6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zh-TW" altLang="en-US" sz="24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個人學習 </a:t>
              </a:r>
              <a:r>
                <a:rPr lang="en-US" altLang="zh-TW" sz="24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+ </a:t>
              </a:r>
              <a:r>
                <a:rPr lang="zh-TW" altLang="en-US" sz="24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組內學習 </a:t>
              </a:r>
              <a:r>
                <a:rPr lang="en-US" altLang="zh-TW" sz="24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+ </a:t>
              </a:r>
              <a:r>
                <a:rPr lang="zh-TW" altLang="en-US" sz="24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組間學習            </a:t>
              </a:r>
              <a:r>
                <a:rPr lang="zh-TW" altLang="en-US" sz="2400" b="1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組織學習機制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zh-TW" altLang="en-US" sz="2400" b="1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組織學習績效 </a:t>
              </a:r>
              <a:r>
                <a:rPr lang="en-US" altLang="zh-TW" sz="24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= </a:t>
              </a:r>
              <a:r>
                <a:rPr lang="zh-TW" altLang="en-US" sz="24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個人學習績效 </a:t>
              </a:r>
              <a:r>
                <a:rPr lang="en-US" altLang="zh-TW" sz="24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+ </a:t>
              </a:r>
              <a:r>
                <a:rPr lang="en-US" altLang="zh-TW" sz="2400" b="1">
                  <a:solidFill>
                    <a:srgbClr val="00FF00"/>
                  </a:solidFill>
                  <a:latin typeface="標楷體" pitchFamily="65" charset="-120"/>
                  <a:ea typeface="標楷體" pitchFamily="65" charset="-120"/>
                </a:rPr>
                <a:t>θ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zh-TW" sz="2400" b="1">
                  <a:solidFill>
                    <a:srgbClr val="00FF00"/>
                  </a:solidFill>
                  <a:latin typeface="標楷體" pitchFamily="65" charset="-120"/>
                  <a:ea typeface="標楷體" pitchFamily="65" charset="-120"/>
                </a:rPr>
                <a:t>    θ   = (</a:t>
              </a:r>
              <a:r>
                <a:rPr lang="zh-TW" altLang="en-US" sz="2800" b="1">
                  <a:solidFill>
                    <a:srgbClr val="00FF00"/>
                  </a:solidFill>
                  <a:latin typeface="標楷體" pitchFamily="65" charset="-120"/>
                  <a:ea typeface="標楷體" pitchFamily="65" charset="-120"/>
                </a:rPr>
                <a:t>創新、合作、專業</a:t>
              </a:r>
              <a:r>
                <a:rPr lang="en-US" altLang="zh-TW" sz="2800" b="1">
                  <a:solidFill>
                    <a:srgbClr val="00FF00"/>
                  </a:solidFill>
                  <a:latin typeface="標楷體" pitchFamily="65" charset="-120"/>
                  <a:ea typeface="標楷體" pitchFamily="65" charset="-120"/>
                </a:rPr>
                <a:t>)</a:t>
              </a:r>
              <a:r>
                <a:rPr lang="zh-TW" altLang="en-US" sz="2800" b="1">
                  <a:solidFill>
                    <a:srgbClr val="00FF00"/>
                  </a:solidFill>
                  <a:latin typeface="標楷體" pitchFamily="65" charset="-120"/>
                  <a:ea typeface="標楷體" pitchFamily="65" charset="-120"/>
                </a:rPr>
                <a:t>績效</a:t>
              </a:r>
            </a:p>
          </p:txBody>
        </p:sp>
        <p:sp>
          <p:nvSpPr>
            <p:cNvPr id="155667" name="AutoShape 29"/>
            <p:cNvSpPr>
              <a:spLocks noChangeArrowheads="1"/>
            </p:cNvSpPr>
            <p:nvPr/>
          </p:nvSpPr>
          <p:spPr bwMode="auto">
            <a:xfrm>
              <a:off x="3469" y="3249"/>
              <a:ext cx="576" cy="144"/>
            </a:xfrm>
            <a:prstGeom prst="rightArrow">
              <a:avLst>
                <a:gd name="adj1" fmla="val 50000"/>
                <a:gd name="adj2" fmla="val 100000"/>
              </a:avLst>
            </a:prstGeom>
            <a:solidFill>
              <a:schemeClr val="accent1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pic>
        <p:nvPicPr>
          <p:cNvPr id="1402910" name="Picture 30" descr="Bizmt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9700" y="2565400"/>
            <a:ext cx="2819400" cy="170973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  <p:sp>
        <p:nvSpPr>
          <p:cNvPr id="1402911" name="Text Box 31"/>
          <p:cNvSpPr txBox="1">
            <a:spLocks noChangeArrowheads="1"/>
          </p:cNvSpPr>
          <p:nvPr/>
        </p:nvSpPr>
        <p:spPr bwMode="auto">
          <a:xfrm>
            <a:off x="5372100" y="2108200"/>
            <a:ext cx="272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 b="1">
                <a:solidFill>
                  <a:srgbClr val="0099FF"/>
                </a:solidFill>
                <a:latin typeface="Times New Roman" pitchFamily="18" charset="0"/>
                <a:ea typeface="標楷體" pitchFamily="65" charset="-120"/>
              </a:rPr>
              <a:t>獨斷？</a:t>
            </a:r>
            <a:r>
              <a:rPr lang="zh-TW" altLang="en-US" sz="2000" b="1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rPr>
              <a:t>一言堂？</a:t>
            </a:r>
            <a:r>
              <a:rPr lang="zh-TW" altLang="en-US" sz="2000" b="1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衝突？</a:t>
            </a:r>
          </a:p>
        </p:txBody>
      </p:sp>
      <p:sp>
        <p:nvSpPr>
          <p:cNvPr id="1402912" name="Text Box 32"/>
          <p:cNvSpPr txBox="1">
            <a:spLocks noChangeArrowheads="1"/>
          </p:cNvSpPr>
          <p:nvPr/>
        </p:nvSpPr>
        <p:spPr bwMode="auto">
          <a:xfrm>
            <a:off x="5372100" y="4394200"/>
            <a:ext cx="2470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專業？合作？創新？</a:t>
            </a:r>
          </a:p>
        </p:txBody>
      </p:sp>
      <p:pic>
        <p:nvPicPr>
          <p:cNvPr id="155665" name="Picture 33" descr="j0303444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7625" y="5949950"/>
            <a:ext cx="11620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02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02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02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402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02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02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029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02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4028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4028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4028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4028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894" grpId="0"/>
      <p:bldP spid="1402895" grpId="0"/>
      <p:bldP spid="1402896" grpId="0"/>
      <p:bldP spid="1402897" grpId="0"/>
      <p:bldP spid="1402911" grpId="0"/>
      <p:bldP spid="14029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97D4C0-09AB-4881-A008-4D41777D4B9F}" type="slidenum">
              <a:rPr lang="en-US" altLang="zh-TW"/>
              <a:pPr>
                <a:defRPr/>
              </a:pPr>
              <a:t>14</a:t>
            </a:fld>
            <a:endParaRPr lang="en-US" altLang="zh-TW"/>
          </a:p>
        </p:txBody>
      </p:sp>
      <p:sp>
        <p:nvSpPr>
          <p:cNvPr id="163843" name="Rectangle 8194"/>
          <p:cNvSpPr>
            <a:spLocks noChangeArrowheads="1"/>
          </p:cNvSpPr>
          <p:nvPr/>
        </p:nvSpPr>
        <p:spPr bwMode="auto">
          <a:xfrm>
            <a:off x="228600" y="0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組織學習機制：個人 </a:t>
            </a:r>
            <a:r>
              <a:rPr lang="en-US" altLang="zh-TW" sz="40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+ </a:t>
            </a:r>
            <a:r>
              <a:rPr lang="zh-TW" altLang="en-US" sz="40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組內 </a:t>
            </a:r>
            <a:r>
              <a:rPr lang="en-US" altLang="zh-TW" sz="40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+ </a:t>
            </a:r>
            <a:r>
              <a:rPr lang="zh-TW" altLang="en-US" sz="40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組間</a:t>
            </a:r>
          </a:p>
        </p:txBody>
      </p:sp>
      <p:grpSp>
        <p:nvGrpSpPr>
          <p:cNvPr id="2" name="Group 8250"/>
          <p:cNvGrpSpPr>
            <a:grpSpLocks/>
          </p:cNvGrpSpPr>
          <p:nvPr/>
        </p:nvGrpSpPr>
        <p:grpSpPr bwMode="auto">
          <a:xfrm>
            <a:off x="593725" y="5091113"/>
            <a:ext cx="7407275" cy="457200"/>
            <a:chOff x="374" y="3207"/>
            <a:chExt cx="4666" cy="288"/>
          </a:xfrm>
        </p:grpSpPr>
        <p:sp>
          <p:nvSpPr>
            <p:cNvPr id="163882" name="Rectangle 8197"/>
            <p:cNvSpPr>
              <a:spLocks noChangeArrowheads="1"/>
            </p:cNvSpPr>
            <p:nvPr/>
          </p:nvSpPr>
          <p:spPr bwMode="auto">
            <a:xfrm>
              <a:off x="1584" y="3207"/>
              <a:ext cx="1056" cy="288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 b="1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專業技能認證</a:t>
              </a:r>
            </a:p>
          </p:txBody>
        </p:sp>
        <p:sp>
          <p:nvSpPr>
            <p:cNvPr id="163883" name="Rectangle 8198"/>
            <p:cNvSpPr>
              <a:spLocks noChangeArrowheads="1"/>
            </p:cNvSpPr>
            <p:nvPr/>
          </p:nvSpPr>
          <p:spPr bwMode="auto">
            <a:xfrm>
              <a:off x="2784" y="3207"/>
              <a:ext cx="1056" cy="288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有效共識形成</a:t>
              </a:r>
            </a:p>
          </p:txBody>
        </p:sp>
        <p:sp>
          <p:nvSpPr>
            <p:cNvPr id="163884" name="Rectangle 8199"/>
            <p:cNvSpPr>
              <a:spLocks noChangeArrowheads="1"/>
            </p:cNvSpPr>
            <p:nvPr/>
          </p:nvSpPr>
          <p:spPr bwMode="auto">
            <a:xfrm>
              <a:off x="3984" y="3207"/>
              <a:ext cx="1056" cy="288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 b="1">
                  <a:solidFill>
                    <a:srgbClr val="FFFF66"/>
                  </a:solidFill>
                  <a:latin typeface="Times New Roman" pitchFamily="18" charset="0"/>
                  <a:ea typeface="標楷體" pitchFamily="65" charset="-120"/>
                </a:rPr>
                <a:t>創新知識建立</a:t>
              </a:r>
            </a:p>
          </p:txBody>
        </p:sp>
        <p:sp>
          <p:nvSpPr>
            <p:cNvPr id="163885" name="Text Box 8200"/>
            <p:cNvSpPr txBox="1">
              <a:spLocks noChangeArrowheads="1"/>
            </p:cNvSpPr>
            <p:nvPr/>
          </p:nvSpPr>
          <p:spPr bwMode="auto">
            <a:xfrm>
              <a:off x="374" y="3216"/>
              <a:ext cx="876" cy="25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 b="1">
                  <a:latin typeface="Times New Roman" pitchFamily="18" charset="0"/>
                  <a:ea typeface="標楷體" pitchFamily="65" charset="-120"/>
                </a:rPr>
                <a:t>7 </a:t>
              </a:r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學習評量</a:t>
              </a:r>
            </a:p>
          </p:txBody>
        </p:sp>
      </p:grpSp>
      <p:grpSp>
        <p:nvGrpSpPr>
          <p:cNvPr id="3" name="Group 8249"/>
          <p:cNvGrpSpPr>
            <a:grpSpLocks/>
          </p:cNvGrpSpPr>
          <p:nvPr/>
        </p:nvGrpSpPr>
        <p:grpSpPr bwMode="auto">
          <a:xfrm>
            <a:off x="609600" y="4481513"/>
            <a:ext cx="7407275" cy="457200"/>
            <a:chOff x="384" y="2823"/>
            <a:chExt cx="4666" cy="288"/>
          </a:xfrm>
        </p:grpSpPr>
        <p:sp>
          <p:nvSpPr>
            <p:cNvPr id="163878" name="Rectangle 8203"/>
            <p:cNvSpPr>
              <a:spLocks noChangeArrowheads="1"/>
            </p:cNvSpPr>
            <p:nvPr/>
          </p:nvSpPr>
          <p:spPr bwMode="auto">
            <a:xfrm>
              <a:off x="1594" y="2823"/>
              <a:ext cx="1056" cy="288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 b="1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熟能生巧</a:t>
              </a:r>
            </a:p>
          </p:txBody>
        </p:sp>
        <p:sp>
          <p:nvSpPr>
            <p:cNvPr id="163879" name="Rectangle 8204"/>
            <p:cNvSpPr>
              <a:spLocks noChangeArrowheads="1"/>
            </p:cNvSpPr>
            <p:nvPr/>
          </p:nvSpPr>
          <p:spPr bwMode="auto">
            <a:xfrm>
              <a:off x="2794" y="2823"/>
              <a:ext cx="1056" cy="288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集思廣義</a:t>
              </a:r>
            </a:p>
          </p:txBody>
        </p:sp>
        <p:sp>
          <p:nvSpPr>
            <p:cNvPr id="163880" name="Rectangle 8205"/>
            <p:cNvSpPr>
              <a:spLocks noChangeArrowheads="1"/>
            </p:cNvSpPr>
            <p:nvPr/>
          </p:nvSpPr>
          <p:spPr bwMode="auto">
            <a:xfrm>
              <a:off x="3994" y="2823"/>
              <a:ext cx="1056" cy="288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 b="1">
                  <a:solidFill>
                    <a:srgbClr val="FFFF66"/>
                  </a:solidFill>
                  <a:latin typeface="Times New Roman" pitchFamily="18" charset="0"/>
                  <a:ea typeface="標楷體" pitchFamily="65" charset="-120"/>
                </a:rPr>
                <a:t>創意激盪</a:t>
              </a:r>
            </a:p>
          </p:txBody>
        </p:sp>
        <p:sp>
          <p:nvSpPr>
            <p:cNvPr id="163881" name="Text Box 8206"/>
            <p:cNvSpPr txBox="1">
              <a:spLocks noChangeArrowheads="1"/>
            </p:cNvSpPr>
            <p:nvPr/>
          </p:nvSpPr>
          <p:spPr bwMode="auto">
            <a:xfrm>
              <a:off x="384" y="2832"/>
              <a:ext cx="876" cy="25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 b="1">
                  <a:latin typeface="Times New Roman" pitchFamily="18" charset="0"/>
                  <a:ea typeface="標楷體" pitchFamily="65" charset="-120"/>
                </a:rPr>
                <a:t>6 </a:t>
              </a:r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學習方法</a:t>
              </a:r>
            </a:p>
          </p:txBody>
        </p:sp>
      </p:grpSp>
      <p:grpSp>
        <p:nvGrpSpPr>
          <p:cNvPr id="4" name="Group 8248"/>
          <p:cNvGrpSpPr>
            <a:grpSpLocks/>
          </p:cNvGrpSpPr>
          <p:nvPr/>
        </p:nvGrpSpPr>
        <p:grpSpPr bwMode="auto">
          <a:xfrm>
            <a:off x="609600" y="3871913"/>
            <a:ext cx="7407275" cy="457200"/>
            <a:chOff x="384" y="2439"/>
            <a:chExt cx="4666" cy="288"/>
          </a:xfrm>
        </p:grpSpPr>
        <p:sp>
          <p:nvSpPr>
            <p:cNvPr id="163874" name="Rectangle 8209"/>
            <p:cNvSpPr>
              <a:spLocks noChangeArrowheads="1"/>
            </p:cNvSpPr>
            <p:nvPr/>
          </p:nvSpPr>
          <p:spPr bwMode="auto">
            <a:xfrm>
              <a:off x="1594" y="2439"/>
              <a:ext cx="1056" cy="288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 b="1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供操作練習</a:t>
              </a:r>
            </a:p>
          </p:txBody>
        </p:sp>
        <p:sp>
          <p:nvSpPr>
            <p:cNvPr id="163875" name="Rectangle 8210"/>
            <p:cNvSpPr>
              <a:spLocks noChangeArrowheads="1"/>
            </p:cNvSpPr>
            <p:nvPr/>
          </p:nvSpPr>
          <p:spPr bwMode="auto">
            <a:xfrm>
              <a:off x="2794" y="2439"/>
              <a:ext cx="1056" cy="288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供交流整合</a:t>
              </a:r>
            </a:p>
          </p:txBody>
        </p:sp>
        <p:sp>
          <p:nvSpPr>
            <p:cNvPr id="163876" name="Rectangle 8211"/>
            <p:cNvSpPr>
              <a:spLocks noChangeArrowheads="1"/>
            </p:cNvSpPr>
            <p:nvPr/>
          </p:nvSpPr>
          <p:spPr bwMode="auto">
            <a:xfrm>
              <a:off x="3994" y="2439"/>
              <a:ext cx="1056" cy="288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 b="1">
                  <a:solidFill>
                    <a:srgbClr val="FFFF66"/>
                  </a:solidFill>
                  <a:latin typeface="Times New Roman" pitchFamily="18" charset="0"/>
                  <a:ea typeface="標楷體" pitchFamily="65" charset="-120"/>
                </a:rPr>
                <a:t>供創新思考</a:t>
              </a:r>
            </a:p>
          </p:txBody>
        </p:sp>
        <p:sp>
          <p:nvSpPr>
            <p:cNvPr id="163877" name="Text Box 8212"/>
            <p:cNvSpPr txBox="1">
              <a:spLocks noChangeArrowheads="1"/>
            </p:cNvSpPr>
            <p:nvPr/>
          </p:nvSpPr>
          <p:spPr bwMode="auto">
            <a:xfrm>
              <a:off x="384" y="2448"/>
              <a:ext cx="876" cy="25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 b="1">
                  <a:latin typeface="Times New Roman" pitchFamily="18" charset="0"/>
                  <a:ea typeface="標楷體" pitchFamily="65" charset="-120"/>
                </a:rPr>
                <a:t>5 </a:t>
              </a:r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教學資源</a:t>
              </a:r>
            </a:p>
          </p:txBody>
        </p:sp>
      </p:grpSp>
      <p:grpSp>
        <p:nvGrpSpPr>
          <p:cNvPr id="5" name="Group 8247"/>
          <p:cNvGrpSpPr>
            <a:grpSpLocks/>
          </p:cNvGrpSpPr>
          <p:nvPr/>
        </p:nvGrpSpPr>
        <p:grpSpPr bwMode="auto">
          <a:xfrm>
            <a:off x="609600" y="3262313"/>
            <a:ext cx="7407275" cy="457200"/>
            <a:chOff x="384" y="2055"/>
            <a:chExt cx="4666" cy="288"/>
          </a:xfrm>
        </p:grpSpPr>
        <p:sp>
          <p:nvSpPr>
            <p:cNvPr id="163870" name="Rectangle 8215"/>
            <p:cNvSpPr>
              <a:spLocks noChangeArrowheads="1"/>
            </p:cNvSpPr>
            <p:nvPr/>
          </p:nvSpPr>
          <p:spPr bwMode="auto">
            <a:xfrm>
              <a:off x="1594" y="2055"/>
              <a:ext cx="1056" cy="288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 b="1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各層員工個人</a:t>
              </a:r>
            </a:p>
          </p:txBody>
        </p:sp>
        <p:sp>
          <p:nvSpPr>
            <p:cNvPr id="163871" name="Rectangle 8216"/>
            <p:cNvSpPr>
              <a:spLocks noChangeArrowheads="1"/>
            </p:cNvSpPr>
            <p:nvPr/>
          </p:nvSpPr>
          <p:spPr bwMode="auto">
            <a:xfrm>
              <a:off x="2794" y="2055"/>
              <a:ext cx="1056" cy="288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各層整組成員</a:t>
              </a:r>
            </a:p>
          </p:txBody>
        </p:sp>
        <p:sp>
          <p:nvSpPr>
            <p:cNvPr id="163872" name="Rectangle 8217"/>
            <p:cNvSpPr>
              <a:spLocks noChangeArrowheads="1"/>
            </p:cNvSpPr>
            <p:nvPr/>
          </p:nvSpPr>
          <p:spPr bwMode="auto">
            <a:xfrm>
              <a:off x="3994" y="2055"/>
              <a:ext cx="1056" cy="288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 b="1">
                  <a:solidFill>
                    <a:srgbClr val="FFFF66"/>
                  </a:solidFill>
                  <a:latin typeface="Times New Roman" pitchFamily="18" charset="0"/>
                  <a:ea typeface="標楷體" pitchFamily="65" charset="-120"/>
                </a:rPr>
                <a:t>各層各組整體</a:t>
              </a:r>
            </a:p>
          </p:txBody>
        </p:sp>
        <p:sp>
          <p:nvSpPr>
            <p:cNvPr id="163873" name="Text Box 8218"/>
            <p:cNvSpPr txBox="1">
              <a:spLocks noChangeArrowheads="1"/>
            </p:cNvSpPr>
            <p:nvPr/>
          </p:nvSpPr>
          <p:spPr bwMode="auto">
            <a:xfrm>
              <a:off x="384" y="2064"/>
              <a:ext cx="876" cy="25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 b="1">
                  <a:latin typeface="Times New Roman" pitchFamily="18" charset="0"/>
                  <a:ea typeface="標楷體" pitchFamily="65" charset="-120"/>
                </a:rPr>
                <a:t>4 </a:t>
              </a:r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學習單位</a:t>
              </a:r>
            </a:p>
          </p:txBody>
        </p:sp>
      </p:grpSp>
      <p:grpSp>
        <p:nvGrpSpPr>
          <p:cNvPr id="6" name="Group 8246"/>
          <p:cNvGrpSpPr>
            <a:grpSpLocks/>
          </p:cNvGrpSpPr>
          <p:nvPr/>
        </p:nvGrpSpPr>
        <p:grpSpPr bwMode="auto">
          <a:xfrm>
            <a:off x="609600" y="2652713"/>
            <a:ext cx="7407275" cy="457200"/>
            <a:chOff x="384" y="1671"/>
            <a:chExt cx="4666" cy="288"/>
          </a:xfrm>
        </p:grpSpPr>
        <p:sp>
          <p:nvSpPr>
            <p:cNvPr id="163866" name="Rectangle 8221"/>
            <p:cNvSpPr>
              <a:spLocks noChangeArrowheads="1"/>
            </p:cNvSpPr>
            <p:nvPr/>
          </p:nvSpPr>
          <p:spPr bwMode="auto">
            <a:xfrm>
              <a:off x="1594" y="1671"/>
              <a:ext cx="1056" cy="288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 b="1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技能精練教學</a:t>
              </a:r>
            </a:p>
          </p:txBody>
        </p:sp>
        <p:sp>
          <p:nvSpPr>
            <p:cNvPr id="163867" name="Rectangle 8222"/>
            <p:cNvSpPr>
              <a:spLocks noChangeArrowheads="1"/>
            </p:cNvSpPr>
            <p:nvPr/>
          </p:nvSpPr>
          <p:spPr bwMode="auto">
            <a:xfrm>
              <a:off x="2794" y="1671"/>
              <a:ext cx="1056" cy="288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概念互動教學</a:t>
              </a:r>
            </a:p>
          </p:txBody>
        </p:sp>
        <p:sp>
          <p:nvSpPr>
            <p:cNvPr id="163868" name="Rectangle 8223"/>
            <p:cNvSpPr>
              <a:spLocks noChangeArrowheads="1"/>
            </p:cNvSpPr>
            <p:nvPr/>
          </p:nvSpPr>
          <p:spPr bwMode="auto">
            <a:xfrm>
              <a:off x="3994" y="1671"/>
              <a:ext cx="1056" cy="288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 b="1">
                  <a:solidFill>
                    <a:srgbClr val="FFFF66"/>
                  </a:solidFill>
                  <a:latin typeface="Times New Roman" pitchFamily="18" charset="0"/>
                  <a:ea typeface="標楷體" pitchFamily="65" charset="-120"/>
                </a:rPr>
                <a:t>群組互動教學</a:t>
              </a:r>
            </a:p>
          </p:txBody>
        </p:sp>
        <p:sp>
          <p:nvSpPr>
            <p:cNvPr id="163869" name="Text Box 8224"/>
            <p:cNvSpPr txBox="1">
              <a:spLocks noChangeArrowheads="1"/>
            </p:cNvSpPr>
            <p:nvPr/>
          </p:nvSpPr>
          <p:spPr bwMode="auto">
            <a:xfrm>
              <a:off x="384" y="1680"/>
              <a:ext cx="876" cy="25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 b="1">
                  <a:latin typeface="Times New Roman" pitchFamily="18" charset="0"/>
                  <a:ea typeface="標楷體" pitchFamily="65" charset="-120"/>
                </a:rPr>
                <a:t>3 </a:t>
              </a:r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教學模式</a:t>
              </a:r>
            </a:p>
          </p:txBody>
        </p:sp>
      </p:grpSp>
      <p:grpSp>
        <p:nvGrpSpPr>
          <p:cNvPr id="7" name="Group 8245"/>
          <p:cNvGrpSpPr>
            <a:grpSpLocks/>
          </p:cNvGrpSpPr>
          <p:nvPr/>
        </p:nvGrpSpPr>
        <p:grpSpPr bwMode="auto">
          <a:xfrm>
            <a:off x="609600" y="2043113"/>
            <a:ext cx="7407275" cy="457200"/>
            <a:chOff x="384" y="1287"/>
            <a:chExt cx="4666" cy="288"/>
          </a:xfrm>
        </p:grpSpPr>
        <p:sp>
          <p:nvSpPr>
            <p:cNvPr id="163862" name="Rectangle 8227"/>
            <p:cNvSpPr>
              <a:spLocks noChangeArrowheads="1"/>
            </p:cNvSpPr>
            <p:nvPr/>
          </p:nvSpPr>
          <p:spPr bwMode="auto">
            <a:xfrm>
              <a:off x="1594" y="1287"/>
              <a:ext cx="1056" cy="288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 b="1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職務相關技能</a:t>
              </a:r>
            </a:p>
          </p:txBody>
        </p:sp>
        <p:sp>
          <p:nvSpPr>
            <p:cNvPr id="163863" name="Rectangle 8228"/>
            <p:cNvSpPr>
              <a:spLocks noChangeArrowheads="1"/>
            </p:cNvSpPr>
            <p:nvPr/>
          </p:nvSpPr>
          <p:spPr bwMode="auto">
            <a:xfrm>
              <a:off x="2794" y="1287"/>
              <a:ext cx="1056" cy="288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概念整合技能</a:t>
              </a:r>
            </a:p>
          </p:txBody>
        </p:sp>
        <p:sp>
          <p:nvSpPr>
            <p:cNvPr id="163864" name="Rectangle 8229"/>
            <p:cNvSpPr>
              <a:spLocks noChangeArrowheads="1"/>
            </p:cNvSpPr>
            <p:nvPr/>
          </p:nvSpPr>
          <p:spPr bwMode="auto">
            <a:xfrm>
              <a:off x="3994" y="1287"/>
              <a:ext cx="1056" cy="288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 b="1">
                  <a:solidFill>
                    <a:srgbClr val="FFFF66"/>
                  </a:solidFill>
                  <a:latin typeface="Times New Roman" pitchFamily="18" charset="0"/>
                  <a:ea typeface="標楷體" pitchFamily="65" charset="-120"/>
                </a:rPr>
                <a:t>創新發展技能</a:t>
              </a:r>
            </a:p>
          </p:txBody>
        </p:sp>
        <p:sp>
          <p:nvSpPr>
            <p:cNvPr id="163865" name="Text Box 8230"/>
            <p:cNvSpPr txBox="1">
              <a:spLocks noChangeArrowheads="1"/>
            </p:cNvSpPr>
            <p:nvPr/>
          </p:nvSpPr>
          <p:spPr bwMode="auto">
            <a:xfrm>
              <a:off x="384" y="1296"/>
              <a:ext cx="876" cy="25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 b="1">
                  <a:latin typeface="Times New Roman" pitchFamily="18" charset="0"/>
                  <a:ea typeface="標楷體" pitchFamily="65" charset="-120"/>
                </a:rPr>
                <a:t>2 </a:t>
              </a:r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學習課題</a:t>
              </a:r>
            </a:p>
          </p:txBody>
        </p:sp>
      </p:grpSp>
      <p:grpSp>
        <p:nvGrpSpPr>
          <p:cNvPr id="8" name="Group 8244"/>
          <p:cNvGrpSpPr>
            <a:grpSpLocks/>
          </p:cNvGrpSpPr>
          <p:nvPr/>
        </p:nvGrpSpPr>
        <p:grpSpPr bwMode="auto">
          <a:xfrm>
            <a:off x="609600" y="1433513"/>
            <a:ext cx="7407275" cy="457200"/>
            <a:chOff x="384" y="903"/>
            <a:chExt cx="4666" cy="288"/>
          </a:xfrm>
        </p:grpSpPr>
        <p:sp>
          <p:nvSpPr>
            <p:cNvPr id="163858" name="Rectangle 8233"/>
            <p:cNvSpPr>
              <a:spLocks noChangeArrowheads="1"/>
            </p:cNvSpPr>
            <p:nvPr/>
          </p:nvSpPr>
          <p:spPr bwMode="auto">
            <a:xfrm>
              <a:off x="1594" y="903"/>
              <a:ext cx="1056" cy="288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 b="1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精練專業技能</a:t>
              </a:r>
            </a:p>
          </p:txBody>
        </p:sp>
        <p:sp>
          <p:nvSpPr>
            <p:cNvPr id="163859" name="Rectangle 8234"/>
            <p:cNvSpPr>
              <a:spLocks noChangeArrowheads="1"/>
            </p:cNvSpPr>
            <p:nvPr/>
          </p:nvSpPr>
          <p:spPr bwMode="auto">
            <a:xfrm>
              <a:off x="2794" y="903"/>
              <a:ext cx="1056" cy="288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整合多元專業</a:t>
              </a:r>
            </a:p>
          </p:txBody>
        </p:sp>
        <p:sp>
          <p:nvSpPr>
            <p:cNvPr id="163860" name="Rectangle 8235"/>
            <p:cNvSpPr>
              <a:spLocks noChangeArrowheads="1"/>
            </p:cNvSpPr>
            <p:nvPr/>
          </p:nvSpPr>
          <p:spPr bwMode="auto">
            <a:xfrm>
              <a:off x="3994" y="903"/>
              <a:ext cx="1056" cy="288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 b="1">
                  <a:solidFill>
                    <a:srgbClr val="FFFF66"/>
                  </a:solidFill>
                  <a:latin typeface="Times New Roman" pitchFamily="18" charset="0"/>
                  <a:ea typeface="標楷體" pitchFamily="65" charset="-120"/>
                </a:rPr>
                <a:t>創新異質知識</a:t>
              </a:r>
            </a:p>
          </p:txBody>
        </p:sp>
        <p:sp>
          <p:nvSpPr>
            <p:cNvPr id="163861" name="Text Box 8236"/>
            <p:cNvSpPr txBox="1">
              <a:spLocks noChangeArrowheads="1"/>
            </p:cNvSpPr>
            <p:nvPr/>
          </p:nvSpPr>
          <p:spPr bwMode="auto">
            <a:xfrm>
              <a:off x="384" y="912"/>
              <a:ext cx="876" cy="25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 b="1">
                  <a:latin typeface="Times New Roman" pitchFamily="18" charset="0"/>
                  <a:ea typeface="標楷體" pitchFamily="65" charset="-120"/>
                </a:rPr>
                <a:t>1 </a:t>
              </a:r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學習目標</a:t>
              </a:r>
            </a:p>
          </p:txBody>
        </p:sp>
      </p:grpSp>
      <p:sp>
        <p:nvSpPr>
          <p:cNvPr id="163851" name="Text Box 8237"/>
          <p:cNvSpPr txBox="1">
            <a:spLocks noChangeArrowheads="1"/>
          </p:cNvSpPr>
          <p:nvPr/>
        </p:nvSpPr>
        <p:spPr bwMode="auto">
          <a:xfrm>
            <a:off x="2286000" y="990600"/>
            <a:ext cx="5594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 b="1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rPr>
              <a:t>     </a:t>
            </a:r>
            <a:r>
              <a:rPr lang="zh-TW" altLang="en-US" sz="2400" b="1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rPr>
              <a:t>個人學習</a:t>
            </a:r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         組內學習         </a:t>
            </a:r>
            <a:r>
              <a:rPr lang="zh-TW" altLang="en-US" sz="2400" b="1">
                <a:solidFill>
                  <a:srgbClr val="FFFF66"/>
                </a:solidFill>
                <a:latin typeface="Times New Roman" pitchFamily="18" charset="0"/>
                <a:ea typeface="標楷體" pitchFamily="65" charset="-120"/>
              </a:rPr>
              <a:t>組間學習</a:t>
            </a:r>
          </a:p>
        </p:txBody>
      </p:sp>
      <p:grpSp>
        <p:nvGrpSpPr>
          <p:cNvPr id="9" name="Group 8251"/>
          <p:cNvGrpSpPr>
            <a:grpSpLocks/>
          </p:cNvGrpSpPr>
          <p:nvPr/>
        </p:nvGrpSpPr>
        <p:grpSpPr bwMode="auto">
          <a:xfrm>
            <a:off x="593725" y="5700713"/>
            <a:ext cx="7407275" cy="457200"/>
            <a:chOff x="374" y="3591"/>
            <a:chExt cx="4666" cy="288"/>
          </a:xfrm>
        </p:grpSpPr>
        <p:sp>
          <p:nvSpPr>
            <p:cNvPr id="163854" name="Rectangle 8240"/>
            <p:cNvSpPr>
              <a:spLocks noChangeArrowheads="1"/>
            </p:cNvSpPr>
            <p:nvPr/>
          </p:nvSpPr>
          <p:spPr bwMode="auto">
            <a:xfrm>
              <a:off x="1584" y="3591"/>
              <a:ext cx="1056" cy="288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 b="1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監督管理</a:t>
              </a:r>
            </a:p>
          </p:txBody>
        </p:sp>
        <p:sp>
          <p:nvSpPr>
            <p:cNvPr id="163855" name="Rectangle 8241"/>
            <p:cNvSpPr>
              <a:spLocks noChangeArrowheads="1"/>
            </p:cNvSpPr>
            <p:nvPr/>
          </p:nvSpPr>
          <p:spPr bwMode="auto">
            <a:xfrm>
              <a:off x="2784" y="3591"/>
              <a:ext cx="1056" cy="288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統合管理</a:t>
              </a:r>
            </a:p>
          </p:txBody>
        </p:sp>
        <p:sp>
          <p:nvSpPr>
            <p:cNvPr id="163856" name="Rectangle 8242"/>
            <p:cNvSpPr>
              <a:spLocks noChangeArrowheads="1"/>
            </p:cNvSpPr>
            <p:nvPr/>
          </p:nvSpPr>
          <p:spPr bwMode="auto">
            <a:xfrm>
              <a:off x="3984" y="3591"/>
              <a:ext cx="1056" cy="288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 b="1">
                  <a:solidFill>
                    <a:srgbClr val="FFFF66"/>
                  </a:solidFill>
                  <a:latin typeface="Times New Roman" pitchFamily="18" charset="0"/>
                  <a:ea typeface="標楷體" pitchFamily="65" charset="-120"/>
                </a:rPr>
                <a:t>創新管理</a:t>
              </a:r>
            </a:p>
          </p:txBody>
        </p:sp>
        <p:sp>
          <p:nvSpPr>
            <p:cNvPr id="163857" name="Text Box 8243"/>
            <p:cNvSpPr txBox="1">
              <a:spLocks noChangeArrowheads="1"/>
            </p:cNvSpPr>
            <p:nvPr/>
          </p:nvSpPr>
          <p:spPr bwMode="auto">
            <a:xfrm>
              <a:off x="374" y="3600"/>
              <a:ext cx="876" cy="25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 b="1">
                  <a:latin typeface="Times New Roman" pitchFamily="18" charset="0"/>
                  <a:ea typeface="標楷體" pitchFamily="65" charset="-120"/>
                </a:rPr>
                <a:t>8 </a:t>
              </a:r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領導風格</a:t>
              </a:r>
            </a:p>
          </p:txBody>
        </p:sp>
      </p:grpSp>
      <p:pic>
        <p:nvPicPr>
          <p:cNvPr id="163853" name="Picture 8252" descr="j0283749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088" y="5805488"/>
            <a:ext cx="11430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312972-CAAA-44FF-9B84-07FD9AB2159E}" type="slidenum">
              <a:rPr lang="en-US" altLang="zh-TW"/>
              <a:pPr>
                <a:defRPr/>
              </a:pPr>
              <a:t>15</a:t>
            </a:fld>
            <a:endParaRPr lang="en-US" altLang="zh-TW"/>
          </a:p>
        </p:txBody>
      </p:sp>
      <p:sp>
        <p:nvSpPr>
          <p:cNvPr id="1796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體驗學習</a:t>
            </a:r>
            <a:r>
              <a:rPr lang="en-US" altLang="zh-TW" smtClean="0"/>
              <a:t>(Project Adventure)</a:t>
            </a:r>
          </a:p>
        </p:txBody>
      </p:sp>
      <p:sp>
        <p:nvSpPr>
          <p:cNvPr id="16589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052513"/>
            <a:ext cx="5688012" cy="4495800"/>
          </a:xfrm>
        </p:spPr>
        <p:txBody>
          <a:bodyPr/>
          <a:lstStyle/>
          <a:p>
            <a:pPr eaLnBrk="1" hangingPunct="1"/>
            <a:r>
              <a:rPr lang="en-US" altLang="zh-TW" sz="2400" smtClean="0"/>
              <a:t>PA</a:t>
            </a:r>
            <a:r>
              <a:rPr lang="zh-TW" altLang="en-US" sz="2400" smtClean="0"/>
              <a:t>的訓練則是透過一系列經過設計的戶外活動，讓學員在愉快的心情及大自然的環境中，透過活動、遊戲、間題解決</a:t>
            </a:r>
            <a:r>
              <a:rPr lang="en-US" altLang="zh-TW" sz="2400" smtClean="0"/>
              <a:t>‥‥</a:t>
            </a:r>
            <a:r>
              <a:rPr lang="zh-TW" altLang="en-US" sz="2400" smtClean="0"/>
              <a:t>等課程，建立信任，塑造共識，努力達成團隊目標。</a:t>
            </a:r>
          </a:p>
          <a:p>
            <a:pPr eaLnBrk="1" hangingPunct="1"/>
            <a:r>
              <a:rPr lang="en-US" altLang="zh-TW" sz="2400" smtClean="0"/>
              <a:t>PA</a:t>
            </a:r>
            <a:r>
              <a:rPr lang="zh-TW" altLang="en-US" sz="2400" smtClean="0"/>
              <a:t>使用的方法包含藉由身體力行 </a:t>
            </a:r>
            <a:r>
              <a:rPr lang="en-US" altLang="zh-TW" sz="2400" smtClean="0"/>
              <a:t>( Learning by doing )</a:t>
            </a:r>
            <a:r>
              <a:rPr lang="zh-TW" altLang="en-US" sz="2400" smtClean="0"/>
              <a:t>，透過遊戲；活動；信任；溝通領導與被領導 </a:t>
            </a:r>
            <a:r>
              <a:rPr lang="en-US" altLang="zh-TW" sz="2400" smtClean="0"/>
              <a:t>( Leadership &amp; Followship ) </a:t>
            </a:r>
            <a:r>
              <a:rPr lang="zh-TW" altLang="en-US" sz="2400" smtClean="0"/>
              <a:t>；問題解決 </a:t>
            </a:r>
            <a:r>
              <a:rPr lang="en-US" altLang="zh-TW" sz="2400" smtClean="0"/>
              <a:t>( Problem solving ) </a:t>
            </a:r>
            <a:r>
              <a:rPr lang="zh-TW" altLang="en-US" sz="2400" smtClean="0"/>
              <a:t>等挑戰性課程，建立工作團隊 </a:t>
            </a:r>
            <a:r>
              <a:rPr lang="en-US" altLang="zh-TW" sz="2400" smtClean="0"/>
              <a:t>( Team Building )</a:t>
            </a:r>
            <a:r>
              <a:rPr lang="zh-TW" altLang="en-US" sz="2400" smtClean="0"/>
              <a:t>強化團隊情誼，激發團隊向心力及激勵團隊，並且確實完成團隊目標</a:t>
            </a:r>
            <a:r>
              <a:rPr lang="en-US" altLang="zh-TW" sz="2400" smtClean="0"/>
              <a:t>(Goal set)</a:t>
            </a:r>
            <a:r>
              <a:rPr lang="zh-TW" altLang="en-US" sz="2400" smtClean="0"/>
              <a:t>。</a:t>
            </a:r>
          </a:p>
        </p:txBody>
      </p:sp>
      <p:pic>
        <p:nvPicPr>
          <p:cNvPr id="165893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300788" y="1412875"/>
            <a:ext cx="2319337" cy="1735138"/>
          </a:xfrm>
          <a:noFill/>
        </p:spPr>
      </p:pic>
      <p:pic>
        <p:nvPicPr>
          <p:cNvPr id="165894" name="Picture 5" descr="02_02_06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300788" y="3573463"/>
            <a:ext cx="2305050" cy="1643062"/>
          </a:xfrm>
          <a:noFill/>
        </p:spPr>
      </p:pic>
      <p:sp>
        <p:nvSpPr>
          <p:cNvPr id="165895" name="Text Box 6"/>
          <p:cNvSpPr txBox="1">
            <a:spLocks noChangeArrowheads="1"/>
          </p:cNvSpPr>
          <p:nvPr/>
        </p:nvSpPr>
        <p:spPr bwMode="auto">
          <a:xfrm>
            <a:off x="5848350" y="5392738"/>
            <a:ext cx="2971800" cy="730250"/>
          </a:xfrm>
          <a:prstGeom prst="rect">
            <a:avLst/>
          </a:prstGeom>
          <a:solidFill>
            <a:srgbClr val="33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1400"/>
              <a:t>You hear and you forget, you see and you remember, you do and you understand. ---Learn by doing.</a:t>
            </a:r>
          </a:p>
        </p:txBody>
      </p:sp>
      <p:sp>
        <p:nvSpPr>
          <p:cNvPr id="165896" name="Text Box 7"/>
          <p:cNvSpPr txBox="1">
            <a:spLocks noChangeArrowheads="1"/>
          </p:cNvSpPr>
          <p:nvPr/>
        </p:nvSpPr>
        <p:spPr bwMode="auto">
          <a:xfrm>
            <a:off x="2751138" y="6164263"/>
            <a:ext cx="3908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1400">
                <a:latin typeface="Times New Roman" pitchFamily="18" charset="0"/>
                <a:ea typeface="標楷體" pitchFamily="65" charset="-120"/>
              </a:rPr>
              <a:t>資料來源：</a:t>
            </a:r>
            <a:r>
              <a:rPr lang="en-US" altLang="zh-TW" sz="1400">
                <a:latin typeface="Times New Roman" pitchFamily="18" charset="0"/>
                <a:ea typeface="標楷體" pitchFamily="65" charset="-120"/>
              </a:rPr>
              <a:t>http://www.pataiwan.com.tw/index.htm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7CCBAC-5BFA-4A04-AFBB-9C083A64FB09}" type="slidenum">
              <a:rPr lang="en-US" altLang="zh-TW"/>
              <a:pPr>
                <a:defRPr/>
              </a:pPr>
              <a:t>16</a:t>
            </a:fld>
            <a:endParaRPr lang="en-US" altLang="zh-TW"/>
          </a:p>
        </p:txBody>
      </p:sp>
      <p:sp>
        <p:nvSpPr>
          <p:cNvPr id="156675" name="Rectangle 440"/>
          <p:cNvSpPr>
            <a:spLocks noChangeArrowheads="1"/>
          </p:cNvSpPr>
          <p:nvPr/>
        </p:nvSpPr>
        <p:spPr bwMode="auto">
          <a:xfrm>
            <a:off x="228600" y="0"/>
            <a:ext cx="8534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latin typeface="Times New Roman" pitchFamily="18" charset="0"/>
                <a:ea typeface="標楷體" pitchFamily="65" charset="-120"/>
              </a:rPr>
              <a:t>組織發展：</a:t>
            </a:r>
            <a:r>
              <a:rPr lang="zh-TW" altLang="en-US" sz="2700" b="1">
                <a:latin typeface="Times New Roman" pitchFamily="18" charset="0"/>
                <a:ea typeface="標楷體" pitchFamily="65" charset="-120"/>
              </a:rPr>
              <a:t>學習型組織 </a:t>
            </a:r>
            <a:r>
              <a:rPr lang="en-US" altLang="zh-TW" sz="2700" b="1">
                <a:latin typeface="Times New Roman" pitchFamily="18" charset="0"/>
                <a:ea typeface="標楷體" pitchFamily="65" charset="-120"/>
              </a:rPr>
              <a:t>=  </a:t>
            </a:r>
          </a:p>
          <a:p>
            <a:pPr algn="ctr"/>
            <a:r>
              <a:rPr lang="en-US" altLang="zh-TW" sz="2700" b="1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2700" b="1">
                <a:latin typeface="Times New Roman" pitchFamily="18" charset="0"/>
                <a:ea typeface="標楷體" pitchFamily="65" charset="-120"/>
              </a:rPr>
              <a:t>個人 </a:t>
            </a:r>
            <a:r>
              <a:rPr lang="en-US" altLang="zh-TW" sz="2700" b="1">
                <a:latin typeface="Times New Roman" pitchFamily="18" charset="0"/>
                <a:ea typeface="標楷體" pitchFamily="65" charset="-120"/>
              </a:rPr>
              <a:t>+ </a:t>
            </a:r>
            <a:r>
              <a:rPr lang="zh-TW" altLang="en-US" sz="2700" b="1">
                <a:latin typeface="Times New Roman" pitchFamily="18" charset="0"/>
                <a:ea typeface="標楷體" pitchFamily="65" charset="-120"/>
              </a:rPr>
              <a:t>組內 </a:t>
            </a:r>
            <a:r>
              <a:rPr lang="en-US" altLang="zh-TW" sz="2700" b="1">
                <a:latin typeface="Times New Roman" pitchFamily="18" charset="0"/>
                <a:ea typeface="標楷體" pitchFamily="65" charset="-120"/>
              </a:rPr>
              <a:t>+ </a:t>
            </a:r>
            <a:r>
              <a:rPr lang="zh-TW" altLang="en-US" sz="2700" b="1">
                <a:latin typeface="Times New Roman" pitchFamily="18" charset="0"/>
                <a:ea typeface="標楷體" pitchFamily="65" charset="-120"/>
              </a:rPr>
              <a:t>組間</a:t>
            </a:r>
            <a:r>
              <a:rPr lang="en-US" altLang="zh-TW" sz="2700" b="1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2700" b="1">
                <a:latin typeface="Times New Roman" pitchFamily="18" charset="0"/>
                <a:ea typeface="標楷體" pitchFamily="65" charset="-120"/>
              </a:rPr>
              <a:t>制度化學習機制 * 五項修練</a:t>
            </a:r>
          </a:p>
        </p:txBody>
      </p:sp>
      <p:grpSp>
        <p:nvGrpSpPr>
          <p:cNvPr id="2" name="Group 484"/>
          <p:cNvGrpSpPr>
            <a:grpSpLocks/>
          </p:cNvGrpSpPr>
          <p:nvPr/>
        </p:nvGrpSpPr>
        <p:grpSpPr bwMode="auto">
          <a:xfrm>
            <a:off x="5003800" y="3573463"/>
            <a:ext cx="4016375" cy="2447925"/>
            <a:chOff x="3072" y="2112"/>
            <a:chExt cx="2530" cy="1542"/>
          </a:xfrm>
        </p:grpSpPr>
        <p:sp>
          <p:nvSpPr>
            <p:cNvPr id="156702" name="Rectangle 485"/>
            <p:cNvSpPr>
              <a:spLocks noChangeArrowheads="1"/>
            </p:cNvSpPr>
            <p:nvPr/>
          </p:nvSpPr>
          <p:spPr bwMode="auto">
            <a:xfrm>
              <a:off x="3072" y="2112"/>
              <a:ext cx="2530" cy="1542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56703" name="Rectangle 486"/>
            <p:cNvSpPr>
              <a:spLocks noChangeArrowheads="1"/>
            </p:cNvSpPr>
            <p:nvPr/>
          </p:nvSpPr>
          <p:spPr bwMode="auto">
            <a:xfrm>
              <a:off x="3850" y="2568"/>
              <a:ext cx="946" cy="631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56704" name="Line 487"/>
            <p:cNvSpPr>
              <a:spLocks noChangeShapeType="1"/>
            </p:cNvSpPr>
            <p:nvPr/>
          </p:nvSpPr>
          <p:spPr bwMode="auto">
            <a:xfrm>
              <a:off x="3072" y="2112"/>
              <a:ext cx="778" cy="4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56705" name="Line 488"/>
            <p:cNvSpPr>
              <a:spLocks noChangeShapeType="1"/>
            </p:cNvSpPr>
            <p:nvPr/>
          </p:nvSpPr>
          <p:spPr bwMode="auto">
            <a:xfrm flipH="1">
              <a:off x="4796" y="2112"/>
              <a:ext cx="806" cy="4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56706" name="Line 489"/>
            <p:cNvSpPr>
              <a:spLocks noChangeShapeType="1"/>
            </p:cNvSpPr>
            <p:nvPr/>
          </p:nvSpPr>
          <p:spPr bwMode="auto">
            <a:xfrm flipH="1">
              <a:off x="3072" y="3199"/>
              <a:ext cx="778" cy="4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56707" name="Line 490"/>
            <p:cNvSpPr>
              <a:spLocks noChangeShapeType="1"/>
            </p:cNvSpPr>
            <p:nvPr/>
          </p:nvSpPr>
          <p:spPr bwMode="auto">
            <a:xfrm>
              <a:off x="4796" y="3199"/>
              <a:ext cx="806" cy="4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56708" name="Rectangle 491"/>
            <p:cNvSpPr>
              <a:spLocks noChangeArrowheads="1"/>
            </p:cNvSpPr>
            <p:nvPr/>
          </p:nvSpPr>
          <p:spPr bwMode="auto">
            <a:xfrm>
              <a:off x="3885" y="2749"/>
              <a:ext cx="877" cy="307"/>
            </a:xfrm>
            <a:prstGeom prst="rect">
              <a:avLst/>
            </a:prstGeom>
            <a:solidFill>
              <a:srgbClr val="FF66CC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系統思考</a:t>
              </a:r>
            </a:p>
            <a:p>
              <a:pPr algn="ctr"/>
              <a:r>
                <a:rPr lang="en-US" altLang="zh-TW" sz="12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(Systems Thinking)</a:t>
              </a:r>
            </a:p>
          </p:txBody>
        </p:sp>
        <p:sp>
          <p:nvSpPr>
            <p:cNvPr id="156709" name="Rectangle 492"/>
            <p:cNvSpPr>
              <a:spLocks noChangeArrowheads="1"/>
            </p:cNvSpPr>
            <p:nvPr/>
          </p:nvSpPr>
          <p:spPr bwMode="auto">
            <a:xfrm>
              <a:off x="3648" y="2208"/>
              <a:ext cx="1420" cy="192"/>
            </a:xfrm>
            <a:prstGeom prst="rect">
              <a:avLst/>
            </a:prstGeom>
            <a:solidFill>
              <a:srgbClr val="FF66CC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自我超越</a:t>
              </a:r>
              <a:r>
                <a:rPr lang="en-US" altLang="zh-TW" sz="14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(Personal Mastery)</a:t>
              </a:r>
            </a:p>
          </p:txBody>
        </p:sp>
        <p:sp>
          <p:nvSpPr>
            <p:cNvPr id="156710" name="Rectangle 493"/>
            <p:cNvSpPr>
              <a:spLocks noChangeArrowheads="1"/>
            </p:cNvSpPr>
            <p:nvPr/>
          </p:nvSpPr>
          <p:spPr bwMode="auto">
            <a:xfrm>
              <a:off x="3648" y="3312"/>
              <a:ext cx="1373" cy="326"/>
            </a:xfrm>
            <a:prstGeom prst="rect">
              <a:avLst/>
            </a:prstGeom>
            <a:solidFill>
              <a:srgbClr val="FF66CC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TW" altLang="en-US" sz="14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改善心智模式</a:t>
              </a:r>
            </a:p>
            <a:p>
              <a:pPr algn="ctr"/>
              <a:r>
                <a:rPr lang="en-US" altLang="zh-TW" sz="14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(Improving Mental Models)</a:t>
              </a:r>
            </a:p>
          </p:txBody>
        </p:sp>
        <p:sp>
          <p:nvSpPr>
            <p:cNvPr id="156711" name="Rectangle 494"/>
            <p:cNvSpPr>
              <a:spLocks noChangeArrowheads="1"/>
            </p:cNvSpPr>
            <p:nvPr/>
          </p:nvSpPr>
          <p:spPr bwMode="auto">
            <a:xfrm>
              <a:off x="4848" y="2640"/>
              <a:ext cx="720" cy="556"/>
            </a:xfrm>
            <a:prstGeom prst="rect">
              <a:avLst/>
            </a:prstGeom>
            <a:solidFill>
              <a:srgbClr val="FF66CC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TW" altLang="en-US" sz="14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建立共同願景</a:t>
              </a:r>
            </a:p>
            <a:p>
              <a:r>
                <a:rPr lang="en-US" altLang="zh-TW" sz="12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(Building</a:t>
              </a:r>
            </a:p>
            <a:p>
              <a:r>
                <a:rPr lang="en-US" altLang="zh-TW" sz="12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 Shared Vision)</a:t>
              </a:r>
            </a:p>
          </p:txBody>
        </p:sp>
        <p:sp>
          <p:nvSpPr>
            <p:cNvPr id="156712" name="Rectangle 495"/>
            <p:cNvSpPr>
              <a:spLocks noChangeArrowheads="1"/>
            </p:cNvSpPr>
            <p:nvPr/>
          </p:nvSpPr>
          <p:spPr bwMode="auto">
            <a:xfrm>
              <a:off x="3155" y="2644"/>
              <a:ext cx="585" cy="460"/>
            </a:xfrm>
            <a:prstGeom prst="rect">
              <a:avLst/>
            </a:prstGeom>
            <a:solidFill>
              <a:srgbClr val="FF66CC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團隊學習</a:t>
              </a:r>
            </a:p>
            <a:p>
              <a:r>
                <a:rPr lang="en-US" altLang="zh-TW" sz="14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(Team</a:t>
              </a:r>
            </a:p>
            <a:p>
              <a:r>
                <a:rPr lang="en-US" altLang="zh-TW" sz="14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 Learning)</a:t>
              </a:r>
            </a:p>
          </p:txBody>
        </p:sp>
      </p:grpSp>
      <p:grpSp>
        <p:nvGrpSpPr>
          <p:cNvPr id="3" name="Group 496"/>
          <p:cNvGrpSpPr>
            <a:grpSpLocks/>
          </p:cNvGrpSpPr>
          <p:nvPr/>
        </p:nvGrpSpPr>
        <p:grpSpPr bwMode="auto">
          <a:xfrm>
            <a:off x="466725" y="1484313"/>
            <a:ext cx="5340350" cy="4724400"/>
            <a:chOff x="68" y="709"/>
            <a:chExt cx="3364" cy="2976"/>
          </a:xfrm>
        </p:grpSpPr>
        <p:grpSp>
          <p:nvGrpSpPr>
            <p:cNvPr id="4" name="Group 497"/>
            <p:cNvGrpSpPr>
              <a:grpSpLocks/>
            </p:cNvGrpSpPr>
            <p:nvPr/>
          </p:nvGrpSpPr>
          <p:grpSpPr bwMode="auto">
            <a:xfrm>
              <a:off x="567" y="1072"/>
              <a:ext cx="1802" cy="1906"/>
              <a:chOff x="722" y="2018"/>
              <a:chExt cx="1752" cy="1813"/>
            </a:xfrm>
          </p:grpSpPr>
          <p:sp>
            <p:nvSpPr>
              <p:cNvPr id="156699" name="Oval 498"/>
              <p:cNvSpPr>
                <a:spLocks noChangeArrowheads="1"/>
              </p:cNvSpPr>
              <p:nvPr/>
            </p:nvSpPr>
            <p:spPr bwMode="auto">
              <a:xfrm>
                <a:off x="1018" y="2018"/>
                <a:ext cx="1157" cy="1166"/>
              </a:xfrm>
              <a:prstGeom prst="ellipse">
                <a:avLst/>
              </a:prstGeom>
              <a:solidFill>
                <a:srgbClr val="FF009F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6700" name="Oval 499"/>
              <p:cNvSpPr>
                <a:spLocks noChangeArrowheads="1"/>
              </p:cNvSpPr>
              <p:nvPr/>
            </p:nvSpPr>
            <p:spPr bwMode="auto">
              <a:xfrm>
                <a:off x="722" y="2657"/>
                <a:ext cx="1157" cy="1166"/>
              </a:xfrm>
              <a:prstGeom prst="ellipse">
                <a:avLst/>
              </a:prstGeom>
              <a:solidFill>
                <a:srgbClr val="FF7F7F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6701" name="Oval 500"/>
              <p:cNvSpPr>
                <a:spLocks noChangeArrowheads="1"/>
              </p:cNvSpPr>
              <p:nvPr/>
            </p:nvSpPr>
            <p:spPr bwMode="auto">
              <a:xfrm>
                <a:off x="1316" y="2665"/>
                <a:ext cx="1158" cy="1166"/>
              </a:xfrm>
              <a:prstGeom prst="ellipse">
                <a:avLst/>
              </a:prstGeom>
              <a:solidFill>
                <a:srgbClr val="9F3FDF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5" name="Group 501"/>
            <p:cNvGrpSpPr>
              <a:grpSpLocks/>
            </p:cNvGrpSpPr>
            <p:nvPr/>
          </p:nvGrpSpPr>
          <p:grpSpPr bwMode="auto">
            <a:xfrm>
              <a:off x="869" y="1758"/>
              <a:ext cx="1163" cy="1145"/>
              <a:chOff x="1031" y="2657"/>
              <a:chExt cx="1131" cy="1089"/>
            </a:xfrm>
          </p:grpSpPr>
          <p:sp>
            <p:nvSpPr>
              <p:cNvPr id="156695" name="Freeform 502"/>
              <p:cNvSpPr>
                <a:spLocks/>
              </p:cNvSpPr>
              <p:nvPr/>
            </p:nvSpPr>
            <p:spPr bwMode="auto">
              <a:xfrm>
                <a:off x="1327" y="2740"/>
                <a:ext cx="540" cy="447"/>
              </a:xfrm>
              <a:custGeom>
                <a:avLst/>
                <a:gdLst>
                  <a:gd name="T0" fmla="*/ 34 w 1081"/>
                  <a:gd name="T1" fmla="*/ 0 h 892"/>
                  <a:gd name="T2" fmla="*/ 32 w 1081"/>
                  <a:gd name="T3" fmla="*/ 2 h 892"/>
                  <a:gd name="T4" fmla="*/ 30 w 1081"/>
                  <a:gd name="T5" fmla="*/ 3 h 892"/>
                  <a:gd name="T6" fmla="*/ 27 w 1081"/>
                  <a:gd name="T7" fmla="*/ 5 h 892"/>
                  <a:gd name="T8" fmla="*/ 25 w 1081"/>
                  <a:gd name="T9" fmla="*/ 6 h 892"/>
                  <a:gd name="T10" fmla="*/ 23 w 1081"/>
                  <a:gd name="T11" fmla="*/ 8 h 892"/>
                  <a:gd name="T12" fmla="*/ 22 w 1081"/>
                  <a:gd name="T13" fmla="*/ 10 h 892"/>
                  <a:gd name="T14" fmla="*/ 20 w 1081"/>
                  <a:gd name="T15" fmla="*/ 12 h 892"/>
                  <a:gd name="T16" fmla="*/ 18 w 1081"/>
                  <a:gd name="T17" fmla="*/ 13 h 892"/>
                  <a:gd name="T18" fmla="*/ 16 w 1081"/>
                  <a:gd name="T19" fmla="*/ 16 h 892"/>
                  <a:gd name="T20" fmla="*/ 14 w 1081"/>
                  <a:gd name="T21" fmla="*/ 18 h 892"/>
                  <a:gd name="T22" fmla="*/ 12 w 1081"/>
                  <a:gd name="T23" fmla="*/ 20 h 892"/>
                  <a:gd name="T24" fmla="*/ 10 w 1081"/>
                  <a:gd name="T25" fmla="*/ 23 h 892"/>
                  <a:gd name="T26" fmla="*/ 8 w 1081"/>
                  <a:gd name="T27" fmla="*/ 25 h 892"/>
                  <a:gd name="T28" fmla="*/ 7 w 1081"/>
                  <a:gd name="T29" fmla="*/ 28 h 892"/>
                  <a:gd name="T30" fmla="*/ 5 w 1081"/>
                  <a:gd name="T31" fmla="*/ 31 h 892"/>
                  <a:gd name="T32" fmla="*/ 4 w 1081"/>
                  <a:gd name="T33" fmla="*/ 33 h 892"/>
                  <a:gd name="T34" fmla="*/ 3 w 1081"/>
                  <a:gd name="T35" fmla="*/ 37 h 892"/>
                  <a:gd name="T36" fmla="*/ 2 w 1081"/>
                  <a:gd name="T37" fmla="*/ 40 h 892"/>
                  <a:gd name="T38" fmla="*/ 1 w 1081"/>
                  <a:gd name="T39" fmla="*/ 43 h 892"/>
                  <a:gd name="T40" fmla="*/ 0 w 1081"/>
                  <a:gd name="T41" fmla="*/ 46 h 892"/>
                  <a:gd name="T42" fmla="*/ 0 w 1081"/>
                  <a:gd name="T43" fmla="*/ 48 h 892"/>
                  <a:gd name="T44" fmla="*/ 2 w 1081"/>
                  <a:gd name="T45" fmla="*/ 49 h 892"/>
                  <a:gd name="T46" fmla="*/ 5 w 1081"/>
                  <a:gd name="T47" fmla="*/ 50 h 892"/>
                  <a:gd name="T48" fmla="*/ 8 w 1081"/>
                  <a:gd name="T49" fmla="*/ 52 h 892"/>
                  <a:gd name="T50" fmla="*/ 12 w 1081"/>
                  <a:gd name="T51" fmla="*/ 53 h 892"/>
                  <a:gd name="T52" fmla="*/ 16 w 1081"/>
                  <a:gd name="T53" fmla="*/ 54 h 892"/>
                  <a:gd name="T54" fmla="*/ 20 w 1081"/>
                  <a:gd name="T55" fmla="*/ 55 h 892"/>
                  <a:gd name="T56" fmla="*/ 23 w 1081"/>
                  <a:gd name="T57" fmla="*/ 56 h 892"/>
                  <a:gd name="T58" fmla="*/ 27 w 1081"/>
                  <a:gd name="T59" fmla="*/ 56 h 892"/>
                  <a:gd name="T60" fmla="*/ 30 w 1081"/>
                  <a:gd name="T61" fmla="*/ 56 h 892"/>
                  <a:gd name="T62" fmla="*/ 33 w 1081"/>
                  <a:gd name="T63" fmla="*/ 56 h 892"/>
                  <a:gd name="T64" fmla="*/ 37 w 1081"/>
                  <a:gd name="T65" fmla="*/ 56 h 892"/>
                  <a:gd name="T66" fmla="*/ 41 w 1081"/>
                  <a:gd name="T67" fmla="*/ 56 h 892"/>
                  <a:gd name="T68" fmla="*/ 46 w 1081"/>
                  <a:gd name="T69" fmla="*/ 55 h 892"/>
                  <a:gd name="T70" fmla="*/ 49 w 1081"/>
                  <a:gd name="T71" fmla="*/ 54 h 892"/>
                  <a:gd name="T72" fmla="*/ 53 w 1081"/>
                  <a:gd name="T73" fmla="*/ 54 h 892"/>
                  <a:gd name="T74" fmla="*/ 56 w 1081"/>
                  <a:gd name="T75" fmla="*/ 53 h 892"/>
                  <a:gd name="T76" fmla="*/ 58 w 1081"/>
                  <a:gd name="T77" fmla="*/ 52 h 892"/>
                  <a:gd name="T78" fmla="*/ 61 w 1081"/>
                  <a:gd name="T79" fmla="*/ 51 h 892"/>
                  <a:gd name="T80" fmla="*/ 63 w 1081"/>
                  <a:gd name="T81" fmla="*/ 50 h 892"/>
                  <a:gd name="T82" fmla="*/ 66 w 1081"/>
                  <a:gd name="T83" fmla="*/ 48 h 892"/>
                  <a:gd name="T84" fmla="*/ 67 w 1081"/>
                  <a:gd name="T85" fmla="*/ 48 h 892"/>
                  <a:gd name="T86" fmla="*/ 67 w 1081"/>
                  <a:gd name="T87" fmla="*/ 45 h 892"/>
                  <a:gd name="T88" fmla="*/ 66 w 1081"/>
                  <a:gd name="T89" fmla="*/ 42 h 892"/>
                  <a:gd name="T90" fmla="*/ 65 w 1081"/>
                  <a:gd name="T91" fmla="*/ 39 h 892"/>
                  <a:gd name="T92" fmla="*/ 64 w 1081"/>
                  <a:gd name="T93" fmla="*/ 36 h 892"/>
                  <a:gd name="T94" fmla="*/ 62 w 1081"/>
                  <a:gd name="T95" fmla="*/ 32 h 892"/>
                  <a:gd name="T96" fmla="*/ 60 w 1081"/>
                  <a:gd name="T97" fmla="*/ 28 h 892"/>
                  <a:gd name="T98" fmla="*/ 58 w 1081"/>
                  <a:gd name="T99" fmla="*/ 25 h 892"/>
                  <a:gd name="T100" fmla="*/ 56 w 1081"/>
                  <a:gd name="T101" fmla="*/ 22 h 892"/>
                  <a:gd name="T102" fmla="*/ 54 w 1081"/>
                  <a:gd name="T103" fmla="*/ 19 h 892"/>
                  <a:gd name="T104" fmla="*/ 52 w 1081"/>
                  <a:gd name="T105" fmla="*/ 16 h 892"/>
                  <a:gd name="T106" fmla="*/ 50 w 1081"/>
                  <a:gd name="T107" fmla="*/ 14 h 892"/>
                  <a:gd name="T108" fmla="*/ 48 w 1081"/>
                  <a:gd name="T109" fmla="*/ 12 h 892"/>
                  <a:gd name="T110" fmla="*/ 45 w 1081"/>
                  <a:gd name="T111" fmla="*/ 9 h 892"/>
                  <a:gd name="T112" fmla="*/ 43 w 1081"/>
                  <a:gd name="T113" fmla="*/ 7 h 892"/>
                  <a:gd name="T114" fmla="*/ 40 w 1081"/>
                  <a:gd name="T115" fmla="*/ 5 h 892"/>
                  <a:gd name="T116" fmla="*/ 37 w 1081"/>
                  <a:gd name="T117" fmla="*/ 3 h 892"/>
                  <a:gd name="T118" fmla="*/ 34 w 1081"/>
                  <a:gd name="T119" fmla="*/ 0 h 892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1081"/>
                  <a:gd name="T181" fmla="*/ 0 h 892"/>
                  <a:gd name="T182" fmla="*/ 1081 w 1081"/>
                  <a:gd name="T183" fmla="*/ 892 h 892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1081" h="892">
                    <a:moveTo>
                      <a:pt x="549" y="0"/>
                    </a:moveTo>
                    <a:lnTo>
                      <a:pt x="518" y="19"/>
                    </a:lnTo>
                    <a:lnTo>
                      <a:pt x="483" y="43"/>
                    </a:lnTo>
                    <a:lnTo>
                      <a:pt x="445" y="70"/>
                    </a:lnTo>
                    <a:lnTo>
                      <a:pt x="413" y="95"/>
                    </a:lnTo>
                    <a:lnTo>
                      <a:pt x="380" y="124"/>
                    </a:lnTo>
                    <a:lnTo>
                      <a:pt x="354" y="148"/>
                    </a:lnTo>
                    <a:lnTo>
                      <a:pt x="321" y="179"/>
                    </a:lnTo>
                    <a:lnTo>
                      <a:pt x="292" y="207"/>
                    </a:lnTo>
                    <a:lnTo>
                      <a:pt x="257" y="247"/>
                    </a:lnTo>
                    <a:lnTo>
                      <a:pt x="226" y="285"/>
                    </a:lnTo>
                    <a:lnTo>
                      <a:pt x="199" y="317"/>
                    </a:lnTo>
                    <a:lnTo>
                      <a:pt x="166" y="362"/>
                    </a:lnTo>
                    <a:lnTo>
                      <a:pt x="140" y="400"/>
                    </a:lnTo>
                    <a:lnTo>
                      <a:pt x="117" y="440"/>
                    </a:lnTo>
                    <a:lnTo>
                      <a:pt x="93" y="483"/>
                    </a:lnTo>
                    <a:lnTo>
                      <a:pt x="72" y="525"/>
                    </a:lnTo>
                    <a:lnTo>
                      <a:pt x="50" y="578"/>
                    </a:lnTo>
                    <a:lnTo>
                      <a:pt x="33" y="630"/>
                    </a:lnTo>
                    <a:lnTo>
                      <a:pt x="17" y="680"/>
                    </a:lnTo>
                    <a:lnTo>
                      <a:pt x="9" y="720"/>
                    </a:lnTo>
                    <a:lnTo>
                      <a:pt x="0" y="754"/>
                    </a:lnTo>
                    <a:lnTo>
                      <a:pt x="38" y="778"/>
                    </a:lnTo>
                    <a:lnTo>
                      <a:pt x="85" y="797"/>
                    </a:lnTo>
                    <a:lnTo>
                      <a:pt x="138" y="818"/>
                    </a:lnTo>
                    <a:lnTo>
                      <a:pt x="197" y="837"/>
                    </a:lnTo>
                    <a:lnTo>
                      <a:pt x="264" y="858"/>
                    </a:lnTo>
                    <a:lnTo>
                      <a:pt x="330" y="872"/>
                    </a:lnTo>
                    <a:lnTo>
                      <a:pt x="382" y="880"/>
                    </a:lnTo>
                    <a:lnTo>
                      <a:pt x="437" y="887"/>
                    </a:lnTo>
                    <a:lnTo>
                      <a:pt x="492" y="891"/>
                    </a:lnTo>
                    <a:lnTo>
                      <a:pt x="540" y="892"/>
                    </a:lnTo>
                    <a:lnTo>
                      <a:pt x="603" y="891"/>
                    </a:lnTo>
                    <a:lnTo>
                      <a:pt x="666" y="882"/>
                    </a:lnTo>
                    <a:lnTo>
                      <a:pt x="737" y="873"/>
                    </a:lnTo>
                    <a:lnTo>
                      <a:pt x="798" y="861"/>
                    </a:lnTo>
                    <a:lnTo>
                      <a:pt x="848" y="849"/>
                    </a:lnTo>
                    <a:lnTo>
                      <a:pt x="901" y="832"/>
                    </a:lnTo>
                    <a:lnTo>
                      <a:pt x="939" y="816"/>
                    </a:lnTo>
                    <a:lnTo>
                      <a:pt x="981" y="801"/>
                    </a:lnTo>
                    <a:lnTo>
                      <a:pt x="1019" y="785"/>
                    </a:lnTo>
                    <a:lnTo>
                      <a:pt x="1060" y="765"/>
                    </a:lnTo>
                    <a:lnTo>
                      <a:pt x="1081" y="752"/>
                    </a:lnTo>
                    <a:lnTo>
                      <a:pt x="1074" y="709"/>
                    </a:lnTo>
                    <a:lnTo>
                      <a:pt x="1062" y="666"/>
                    </a:lnTo>
                    <a:lnTo>
                      <a:pt x="1048" y="621"/>
                    </a:lnTo>
                    <a:lnTo>
                      <a:pt x="1026" y="563"/>
                    </a:lnTo>
                    <a:lnTo>
                      <a:pt x="996" y="502"/>
                    </a:lnTo>
                    <a:lnTo>
                      <a:pt x="962" y="436"/>
                    </a:lnTo>
                    <a:lnTo>
                      <a:pt x="932" y="390"/>
                    </a:lnTo>
                    <a:lnTo>
                      <a:pt x="901" y="340"/>
                    </a:lnTo>
                    <a:lnTo>
                      <a:pt x="875" y="302"/>
                    </a:lnTo>
                    <a:lnTo>
                      <a:pt x="836" y="252"/>
                    </a:lnTo>
                    <a:lnTo>
                      <a:pt x="805" y="214"/>
                    </a:lnTo>
                    <a:lnTo>
                      <a:pt x="770" y="179"/>
                    </a:lnTo>
                    <a:lnTo>
                      <a:pt x="723" y="134"/>
                    </a:lnTo>
                    <a:lnTo>
                      <a:pt x="691" y="105"/>
                    </a:lnTo>
                    <a:lnTo>
                      <a:pt x="651" y="72"/>
                    </a:lnTo>
                    <a:lnTo>
                      <a:pt x="601" y="34"/>
                    </a:lnTo>
                    <a:lnTo>
                      <a:pt x="549" y="0"/>
                    </a:lnTo>
                    <a:close/>
                  </a:path>
                </a:pathLst>
              </a:custGeom>
              <a:solidFill>
                <a:srgbClr val="800000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6696" name="Freeform 503"/>
              <p:cNvSpPr>
                <a:spLocks/>
              </p:cNvSpPr>
              <p:nvPr/>
            </p:nvSpPr>
            <p:spPr bwMode="auto">
              <a:xfrm>
                <a:off x="1031" y="2657"/>
                <a:ext cx="573" cy="461"/>
              </a:xfrm>
              <a:custGeom>
                <a:avLst/>
                <a:gdLst>
                  <a:gd name="T0" fmla="*/ 1 w 1146"/>
                  <a:gd name="T1" fmla="*/ 7 h 924"/>
                  <a:gd name="T2" fmla="*/ 7 w 1146"/>
                  <a:gd name="T3" fmla="*/ 5 h 924"/>
                  <a:gd name="T4" fmla="*/ 12 w 1146"/>
                  <a:gd name="T5" fmla="*/ 3 h 924"/>
                  <a:gd name="T6" fmla="*/ 19 w 1146"/>
                  <a:gd name="T7" fmla="*/ 1 h 924"/>
                  <a:gd name="T8" fmla="*/ 24 w 1146"/>
                  <a:gd name="T9" fmla="*/ 0 h 924"/>
                  <a:gd name="T10" fmla="*/ 30 w 1146"/>
                  <a:gd name="T11" fmla="*/ 0 h 924"/>
                  <a:gd name="T12" fmla="*/ 36 w 1146"/>
                  <a:gd name="T13" fmla="*/ 0 h 924"/>
                  <a:gd name="T14" fmla="*/ 43 w 1146"/>
                  <a:gd name="T15" fmla="*/ 0 h 924"/>
                  <a:gd name="T16" fmla="*/ 49 w 1146"/>
                  <a:gd name="T17" fmla="*/ 1 h 924"/>
                  <a:gd name="T18" fmla="*/ 55 w 1146"/>
                  <a:gd name="T19" fmla="*/ 3 h 924"/>
                  <a:gd name="T20" fmla="*/ 60 w 1146"/>
                  <a:gd name="T21" fmla="*/ 5 h 924"/>
                  <a:gd name="T22" fmla="*/ 67 w 1146"/>
                  <a:gd name="T23" fmla="*/ 7 h 924"/>
                  <a:gd name="T24" fmla="*/ 72 w 1146"/>
                  <a:gd name="T25" fmla="*/ 10 h 924"/>
                  <a:gd name="T26" fmla="*/ 68 w 1146"/>
                  <a:gd name="T27" fmla="*/ 12 h 924"/>
                  <a:gd name="T28" fmla="*/ 65 w 1146"/>
                  <a:gd name="T29" fmla="*/ 15 h 924"/>
                  <a:gd name="T30" fmla="*/ 60 w 1146"/>
                  <a:gd name="T31" fmla="*/ 18 h 924"/>
                  <a:gd name="T32" fmla="*/ 57 w 1146"/>
                  <a:gd name="T33" fmla="*/ 21 h 924"/>
                  <a:gd name="T34" fmla="*/ 53 w 1146"/>
                  <a:gd name="T35" fmla="*/ 25 h 924"/>
                  <a:gd name="T36" fmla="*/ 50 w 1146"/>
                  <a:gd name="T37" fmla="*/ 28 h 924"/>
                  <a:gd name="T38" fmla="*/ 47 w 1146"/>
                  <a:gd name="T39" fmla="*/ 32 h 924"/>
                  <a:gd name="T40" fmla="*/ 44 w 1146"/>
                  <a:gd name="T41" fmla="*/ 38 h 924"/>
                  <a:gd name="T42" fmla="*/ 41 w 1146"/>
                  <a:gd name="T43" fmla="*/ 42 h 924"/>
                  <a:gd name="T44" fmla="*/ 39 w 1146"/>
                  <a:gd name="T45" fmla="*/ 49 h 924"/>
                  <a:gd name="T46" fmla="*/ 37 w 1146"/>
                  <a:gd name="T47" fmla="*/ 53 h 924"/>
                  <a:gd name="T48" fmla="*/ 37 w 1146"/>
                  <a:gd name="T49" fmla="*/ 57 h 924"/>
                  <a:gd name="T50" fmla="*/ 33 w 1146"/>
                  <a:gd name="T51" fmla="*/ 55 h 924"/>
                  <a:gd name="T52" fmla="*/ 28 w 1146"/>
                  <a:gd name="T53" fmla="*/ 52 h 924"/>
                  <a:gd name="T54" fmla="*/ 23 w 1146"/>
                  <a:gd name="T55" fmla="*/ 48 h 924"/>
                  <a:gd name="T56" fmla="*/ 18 w 1146"/>
                  <a:gd name="T57" fmla="*/ 43 h 924"/>
                  <a:gd name="T58" fmla="*/ 14 w 1146"/>
                  <a:gd name="T59" fmla="*/ 39 h 924"/>
                  <a:gd name="T60" fmla="*/ 10 w 1146"/>
                  <a:gd name="T61" fmla="*/ 34 h 924"/>
                  <a:gd name="T62" fmla="*/ 7 w 1146"/>
                  <a:gd name="T63" fmla="*/ 28 h 924"/>
                  <a:gd name="T64" fmla="*/ 4 w 1146"/>
                  <a:gd name="T65" fmla="*/ 22 h 924"/>
                  <a:gd name="T66" fmla="*/ 2 w 1146"/>
                  <a:gd name="T67" fmla="*/ 17 h 924"/>
                  <a:gd name="T68" fmla="*/ 1 w 1146"/>
                  <a:gd name="T69" fmla="*/ 12 h 924"/>
                  <a:gd name="T70" fmla="*/ 0 w 1146"/>
                  <a:gd name="T71" fmla="*/ 8 h 92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146"/>
                  <a:gd name="T109" fmla="*/ 0 h 924"/>
                  <a:gd name="T110" fmla="*/ 1146 w 1146"/>
                  <a:gd name="T111" fmla="*/ 924 h 924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146" h="924">
                    <a:moveTo>
                      <a:pt x="3" y="133"/>
                    </a:moveTo>
                    <a:lnTo>
                      <a:pt x="26" y="121"/>
                    </a:lnTo>
                    <a:lnTo>
                      <a:pt x="72" y="97"/>
                    </a:lnTo>
                    <a:lnTo>
                      <a:pt x="121" y="80"/>
                    </a:lnTo>
                    <a:lnTo>
                      <a:pt x="155" y="64"/>
                    </a:lnTo>
                    <a:lnTo>
                      <a:pt x="202" y="49"/>
                    </a:lnTo>
                    <a:lnTo>
                      <a:pt x="255" y="35"/>
                    </a:lnTo>
                    <a:lnTo>
                      <a:pt x="304" y="24"/>
                    </a:lnTo>
                    <a:lnTo>
                      <a:pt x="352" y="16"/>
                    </a:lnTo>
                    <a:lnTo>
                      <a:pt x="397" y="9"/>
                    </a:lnTo>
                    <a:lnTo>
                      <a:pt x="442" y="5"/>
                    </a:lnTo>
                    <a:lnTo>
                      <a:pt x="488" y="0"/>
                    </a:lnTo>
                    <a:lnTo>
                      <a:pt x="538" y="0"/>
                    </a:lnTo>
                    <a:lnTo>
                      <a:pt x="587" y="0"/>
                    </a:lnTo>
                    <a:lnTo>
                      <a:pt x="640" y="5"/>
                    </a:lnTo>
                    <a:lnTo>
                      <a:pt x="697" y="11"/>
                    </a:lnTo>
                    <a:lnTo>
                      <a:pt x="740" y="17"/>
                    </a:lnTo>
                    <a:lnTo>
                      <a:pt x="785" y="26"/>
                    </a:lnTo>
                    <a:lnTo>
                      <a:pt x="834" y="38"/>
                    </a:lnTo>
                    <a:lnTo>
                      <a:pt x="880" y="50"/>
                    </a:lnTo>
                    <a:lnTo>
                      <a:pt x="923" y="66"/>
                    </a:lnTo>
                    <a:lnTo>
                      <a:pt x="972" y="86"/>
                    </a:lnTo>
                    <a:lnTo>
                      <a:pt x="1018" y="104"/>
                    </a:lnTo>
                    <a:lnTo>
                      <a:pt x="1067" y="126"/>
                    </a:lnTo>
                    <a:lnTo>
                      <a:pt x="1105" y="143"/>
                    </a:lnTo>
                    <a:lnTo>
                      <a:pt x="1146" y="168"/>
                    </a:lnTo>
                    <a:lnTo>
                      <a:pt x="1117" y="183"/>
                    </a:lnTo>
                    <a:lnTo>
                      <a:pt x="1084" y="206"/>
                    </a:lnTo>
                    <a:lnTo>
                      <a:pt x="1056" y="230"/>
                    </a:lnTo>
                    <a:lnTo>
                      <a:pt x="1025" y="249"/>
                    </a:lnTo>
                    <a:lnTo>
                      <a:pt x="1005" y="264"/>
                    </a:lnTo>
                    <a:lnTo>
                      <a:pt x="974" y="294"/>
                    </a:lnTo>
                    <a:lnTo>
                      <a:pt x="946" y="320"/>
                    </a:lnTo>
                    <a:lnTo>
                      <a:pt x="920" y="344"/>
                    </a:lnTo>
                    <a:lnTo>
                      <a:pt x="891" y="373"/>
                    </a:lnTo>
                    <a:lnTo>
                      <a:pt x="858" y="406"/>
                    </a:lnTo>
                    <a:lnTo>
                      <a:pt x="835" y="432"/>
                    </a:lnTo>
                    <a:lnTo>
                      <a:pt x="815" y="456"/>
                    </a:lnTo>
                    <a:lnTo>
                      <a:pt x="791" y="487"/>
                    </a:lnTo>
                    <a:lnTo>
                      <a:pt x="765" y="523"/>
                    </a:lnTo>
                    <a:lnTo>
                      <a:pt x="737" y="563"/>
                    </a:lnTo>
                    <a:lnTo>
                      <a:pt x="709" y="611"/>
                    </a:lnTo>
                    <a:lnTo>
                      <a:pt x="689" y="648"/>
                    </a:lnTo>
                    <a:lnTo>
                      <a:pt x="668" y="687"/>
                    </a:lnTo>
                    <a:lnTo>
                      <a:pt x="649" y="734"/>
                    </a:lnTo>
                    <a:lnTo>
                      <a:pt x="628" y="791"/>
                    </a:lnTo>
                    <a:lnTo>
                      <a:pt x="616" y="831"/>
                    </a:lnTo>
                    <a:lnTo>
                      <a:pt x="606" y="860"/>
                    </a:lnTo>
                    <a:lnTo>
                      <a:pt x="597" y="896"/>
                    </a:lnTo>
                    <a:lnTo>
                      <a:pt x="594" y="924"/>
                    </a:lnTo>
                    <a:lnTo>
                      <a:pt x="563" y="908"/>
                    </a:lnTo>
                    <a:lnTo>
                      <a:pt x="523" y="884"/>
                    </a:lnTo>
                    <a:lnTo>
                      <a:pt x="492" y="865"/>
                    </a:lnTo>
                    <a:lnTo>
                      <a:pt x="457" y="839"/>
                    </a:lnTo>
                    <a:lnTo>
                      <a:pt x="424" y="819"/>
                    </a:lnTo>
                    <a:lnTo>
                      <a:pt x="376" y="781"/>
                    </a:lnTo>
                    <a:lnTo>
                      <a:pt x="328" y="736"/>
                    </a:lnTo>
                    <a:lnTo>
                      <a:pt x="290" y="701"/>
                    </a:lnTo>
                    <a:lnTo>
                      <a:pt x="260" y="670"/>
                    </a:lnTo>
                    <a:lnTo>
                      <a:pt x="229" y="630"/>
                    </a:lnTo>
                    <a:lnTo>
                      <a:pt x="198" y="591"/>
                    </a:lnTo>
                    <a:lnTo>
                      <a:pt x="171" y="551"/>
                    </a:lnTo>
                    <a:lnTo>
                      <a:pt x="145" y="510"/>
                    </a:lnTo>
                    <a:lnTo>
                      <a:pt x="117" y="463"/>
                    </a:lnTo>
                    <a:lnTo>
                      <a:pt x="93" y="416"/>
                    </a:lnTo>
                    <a:lnTo>
                      <a:pt x="69" y="366"/>
                    </a:lnTo>
                    <a:lnTo>
                      <a:pt x="50" y="323"/>
                    </a:lnTo>
                    <a:lnTo>
                      <a:pt x="34" y="276"/>
                    </a:lnTo>
                    <a:lnTo>
                      <a:pt x="20" y="233"/>
                    </a:lnTo>
                    <a:lnTo>
                      <a:pt x="10" y="197"/>
                    </a:lnTo>
                    <a:lnTo>
                      <a:pt x="3" y="168"/>
                    </a:lnTo>
                    <a:lnTo>
                      <a:pt x="0" y="130"/>
                    </a:lnTo>
                    <a:lnTo>
                      <a:pt x="3" y="133"/>
                    </a:lnTo>
                    <a:close/>
                  </a:path>
                </a:pathLst>
              </a:custGeom>
              <a:solidFill>
                <a:srgbClr val="DF3F5F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6697" name="Freeform 504"/>
              <p:cNvSpPr>
                <a:spLocks/>
              </p:cNvSpPr>
              <p:nvPr/>
            </p:nvSpPr>
            <p:spPr bwMode="auto">
              <a:xfrm>
                <a:off x="1601" y="2657"/>
                <a:ext cx="561" cy="463"/>
              </a:xfrm>
              <a:custGeom>
                <a:avLst/>
                <a:gdLst>
                  <a:gd name="T0" fmla="*/ 70 w 1123"/>
                  <a:gd name="T1" fmla="*/ 9 h 925"/>
                  <a:gd name="T2" fmla="*/ 65 w 1123"/>
                  <a:gd name="T3" fmla="*/ 7 h 925"/>
                  <a:gd name="T4" fmla="*/ 59 w 1123"/>
                  <a:gd name="T5" fmla="*/ 4 h 925"/>
                  <a:gd name="T6" fmla="*/ 54 w 1123"/>
                  <a:gd name="T7" fmla="*/ 3 h 925"/>
                  <a:gd name="T8" fmla="*/ 48 w 1123"/>
                  <a:gd name="T9" fmla="*/ 1 h 925"/>
                  <a:gd name="T10" fmla="*/ 42 w 1123"/>
                  <a:gd name="T11" fmla="*/ 1 h 925"/>
                  <a:gd name="T12" fmla="*/ 36 w 1123"/>
                  <a:gd name="T13" fmla="*/ 0 h 925"/>
                  <a:gd name="T14" fmla="*/ 30 w 1123"/>
                  <a:gd name="T15" fmla="*/ 1 h 925"/>
                  <a:gd name="T16" fmla="*/ 23 w 1123"/>
                  <a:gd name="T17" fmla="*/ 2 h 925"/>
                  <a:gd name="T18" fmla="*/ 18 w 1123"/>
                  <a:gd name="T19" fmla="*/ 3 h 925"/>
                  <a:gd name="T20" fmla="*/ 12 w 1123"/>
                  <a:gd name="T21" fmla="*/ 5 h 925"/>
                  <a:gd name="T22" fmla="*/ 5 w 1123"/>
                  <a:gd name="T23" fmla="*/ 7 h 925"/>
                  <a:gd name="T24" fmla="*/ 1 w 1123"/>
                  <a:gd name="T25" fmla="*/ 10 h 925"/>
                  <a:gd name="T26" fmla="*/ 1 w 1123"/>
                  <a:gd name="T27" fmla="*/ 12 h 925"/>
                  <a:gd name="T28" fmla="*/ 4 w 1123"/>
                  <a:gd name="T29" fmla="*/ 14 h 925"/>
                  <a:gd name="T30" fmla="*/ 7 w 1123"/>
                  <a:gd name="T31" fmla="*/ 16 h 925"/>
                  <a:gd name="T32" fmla="*/ 11 w 1123"/>
                  <a:gd name="T33" fmla="*/ 20 h 925"/>
                  <a:gd name="T34" fmla="*/ 15 w 1123"/>
                  <a:gd name="T35" fmla="*/ 23 h 925"/>
                  <a:gd name="T36" fmla="*/ 18 w 1123"/>
                  <a:gd name="T37" fmla="*/ 27 h 925"/>
                  <a:gd name="T38" fmla="*/ 21 w 1123"/>
                  <a:gd name="T39" fmla="*/ 31 h 925"/>
                  <a:gd name="T40" fmla="*/ 24 w 1123"/>
                  <a:gd name="T41" fmla="*/ 36 h 925"/>
                  <a:gd name="T42" fmla="*/ 27 w 1123"/>
                  <a:gd name="T43" fmla="*/ 41 h 925"/>
                  <a:gd name="T44" fmla="*/ 29 w 1123"/>
                  <a:gd name="T45" fmla="*/ 46 h 925"/>
                  <a:gd name="T46" fmla="*/ 31 w 1123"/>
                  <a:gd name="T47" fmla="*/ 52 h 925"/>
                  <a:gd name="T48" fmla="*/ 33 w 1123"/>
                  <a:gd name="T49" fmla="*/ 57 h 925"/>
                  <a:gd name="T50" fmla="*/ 35 w 1123"/>
                  <a:gd name="T51" fmla="*/ 57 h 925"/>
                  <a:gd name="T52" fmla="*/ 39 w 1123"/>
                  <a:gd name="T53" fmla="*/ 54 h 925"/>
                  <a:gd name="T54" fmla="*/ 44 w 1123"/>
                  <a:gd name="T55" fmla="*/ 52 h 925"/>
                  <a:gd name="T56" fmla="*/ 50 w 1123"/>
                  <a:gd name="T57" fmla="*/ 46 h 925"/>
                  <a:gd name="T58" fmla="*/ 54 w 1123"/>
                  <a:gd name="T59" fmla="*/ 42 h 925"/>
                  <a:gd name="T60" fmla="*/ 58 w 1123"/>
                  <a:gd name="T61" fmla="*/ 37 h 925"/>
                  <a:gd name="T62" fmla="*/ 61 w 1123"/>
                  <a:gd name="T63" fmla="*/ 32 h 925"/>
                  <a:gd name="T64" fmla="*/ 64 w 1123"/>
                  <a:gd name="T65" fmla="*/ 26 h 925"/>
                  <a:gd name="T66" fmla="*/ 67 w 1123"/>
                  <a:gd name="T67" fmla="*/ 21 h 925"/>
                  <a:gd name="T68" fmla="*/ 69 w 1123"/>
                  <a:gd name="T69" fmla="*/ 14 h 925"/>
                  <a:gd name="T70" fmla="*/ 70 w 1123"/>
                  <a:gd name="T71" fmla="*/ 10 h 925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123"/>
                  <a:gd name="T109" fmla="*/ 0 h 925"/>
                  <a:gd name="T110" fmla="*/ 1123 w 1123"/>
                  <a:gd name="T111" fmla="*/ 925 h 925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123" h="925">
                    <a:moveTo>
                      <a:pt x="1123" y="160"/>
                    </a:moveTo>
                    <a:lnTo>
                      <a:pt x="1123" y="143"/>
                    </a:lnTo>
                    <a:lnTo>
                      <a:pt x="1086" y="119"/>
                    </a:lnTo>
                    <a:lnTo>
                      <a:pt x="1048" y="97"/>
                    </a:lnTo>
                    <a:lnTo>
                      <a:pt x="1005" y="78"/>
                    </a:lnTo>
                    <a:lnTo>
                      <a:pt x="959" y="62"/>
                    </a:lnTo>
                    <a:lnTo>
                      <a:pt x="912" y="47"/>
                    </a:lnTo>
                    <a:lnTo>
                      <a:pt x="865" y="33"/>
                    </a:lnTo>
                    <a:lnTo>
                      <a:pt x="815" y="22"/>
                    </a:lnTo>
                    <a:lnTo>
                      <a:pt x="770" y="15"/>
                    </a:lnTo>
                    <a:lnTo>
                      <a:pt x="727" y="9"/>
                    </a:lnTo>
                    <a:lnTo>
                      <a:pt x="686" y="5"/>
                    </a:lnTo>
                    <a:lnTo>
                      <a:pt x="641" y="3"/>
                    </a:lnTo>
                    <a:lnTo>
                      <a:pt x="587" y="0"/>
                    </a:lnTo>
                    <a:lnTo>
                      <a:pt x="537" y="3"/>
                    </a:lnTo>
                    <a:lnTo>
                      <a:pt x="486" y="5"/>
                    </a:lnTo>
                    <a:lnTo>
                      <a:pt x="439" y="9"/>
                    </a:lnTo>
                    <a:lnTo>
                      <a:pt x="382" y="17"/>
                    </a:lnTo>
                    <a:lnTo>
                      <a:pt x="337" y="28"/>
                    </a:lnTo>
                    <a:lnTo>
                      <a:pt x="290" y="38"/>
                    </a:lnTo>
                    <a:lnTo>
                      <a:pt x="244" y="52"/>
                    </a:lnTo>
                    <a:lnTo>
                      <a:pt x="195" y="69"/>
                    </a:lnTo>
                    <a:lnTo>
                      <a:pt x="144" y="88"/>
                    </a:lnTo>
                    <a:lnTo>
                      <a:pt x="94" y="110"/>
                    </a:lnTo>
                    <a:lnTo>
                      <a:pt x="57" y="128"/>
                    </a:lnTo>
                    <a:lnTo>
                      <a:pt x="18" y="150"/>
                    </a:lnTo>
                    <a:lnTo>
                      <a:pt x="0" y="167"/>
                    </a:lnTo>
                    <a:lnTo>
                      <a:pt x="24" y="183"/>
                    </a:lnTo>
                    <a:lnTo>
                      <a:pt x="49" y="200"/>
                    </a:lnTo>
                    <a:lnTo>
                      <a:pt x="71" y="216"/>
                    </a:lnTo>
                    <a:lnTo>
                      <a:pt x="94" y="233"/>
                    </a:lnTo>
                    <a:lnTo>
                      <a:pt x="114" y="250"/>
                    </a:lnTo>
                    <a:lnTo>
                      <a:pt x="152" y="281"/>
                    </a:lnTo>
                    <a:lnTo>
                      <a:pt x="176" y="305"/>
                    </a:lnTo>
                    <a:lnTo>
                      <a:pt x="208" y="331"/>
                    </a:lnTo>
                    <a:lnTo>
                      <a:pt x="240" y="364"/>
                    </a:lnTo>
                    <a:lnTo>
                      <a:pt x="266" y="390"/>
                    </a:lnTo>
                    <a:lnTo>
                      <a:pt x="290" y="421"/>
                    </a:lnTo>
                    <a:lnTo>
                      <a:pt x="316" y="452"/>
                    </a:lnTo>
                    <a:lnTo>
                      <a:pt x="337" y="482"/>
                    </a:lnTo>
                    <a:lnTo>
                      <a:pt x="361" y="518"/>
                    </a:lnTo>
                    <a:lnTo>
                      <a:pt x="389" y="561"/>
                    </a:lnTo>
                    <a:lnTo>
                      <a:pt x="416" y="609"/>
                    </a:lnTo>
                    <a:lnTo>
                      <a:pt x="437" y="646"/>
                    </a:lnTo>
                    <a:lnTo>
                      <a:pt x="456" y="685"/>
                    </a:lnTo>
                    <a:lnTo>
                      <a:pt x="479" y="732"/>
                    </a:lnTo>
                    <a:lnTo>
                      <a:pt x="496" y="780"/>
                    </a:lnTo>
                    <a:lnTo>
                      <a:pt x="511" y="823"/>
                    </a:lnTo>
                    <a:lnTo>
                      <a:pt x="525" y="867"/>
                    </a:lnTo>
                    <a:lnTo>
                      <a:pt x="529" y="903"/>
                    </a:lnTo>
                    <a:lnTo>
                      <a:pt x="530" y="925"/>
                    </a:lnTo>
                    <a:lnTo>
                      <a:pt x="567" y="906"/>
                    </a:lnTo>
                    <a:lnTo>
                      <a:pt x="606" y="882"/>
                    </a:lnTo>
                    <a:lnTo>
                      <a:pt x="637" y="863"/>
                    </a:lnTo>
                    <a:lnTo>
                      <a:pt x="672" y="837"/>
                    </a:lnTo>
                    <a:lnTo>
                      <a:pt x="705" y="817"/>
                    </a:lnTo>
                    <a:lnTo>
                      <a:pt x="753" y="779"/>
                    </a:lnTo>
                    <a:lnTo>
                      <a:pt x="802" y="734"/>
                    </a:lnTo>
                    <a:lnTo>
                      <a:pt x="840" y="699"/>
                    </a:lnTo>
                    <a:lnTo>
                      <a:pt x="867" y="666"/>
                    </a:lnTo>
                    <a:lnTo>
                      <a:pt x="898" y="628"/>
                    </a:lnTo>
                    <a:lnTo>
                      <a:pt x="928" y="589"/>
                    </a:lnTo>
                    <a:lnTo>
                      <a:pt x="957" y="549"/>
                    </a:lnTo>
                    <a:lnTo>
                      <a:pt x="983" y="508"/>
                    </a:lnTo>
                    <a:lnTo>
                      <a:pt x="1010" y="461"/>
                    </a:lnTo>
                    <a:lnTo>
                      <a:pt x="1035" y="414"/>
                    </a:lnTo>
                    <a:lnTo>
                      <a:pt x="1059" y="366"/>
                    </a:lnTo>
                    <a:lnTo>
                      <a:pt x="1078" y="324"/>
                    </a:lnTo>
                    <a:lnTo>
                      <a:pt x="1093" y="274"/>
                    </a:lnTo>
                    <a:lnTo>
                      <a:pt x="1107" y="223"/>
                    </a:lnTo>
                    <a:lnTo>
                      <a:pt x="1123" y="159"/>
                    </a:lnTo>
                    <a:lnTo>
                      <a:pt x="1123" y="160"/>
                    </a:lnTo>
                    <a:close/>
                  </a:path>
                </a:pathLst>
              </a:custGeom>
              <a:solidFill>
                <a:srgbClr val="DF3F9F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6698" name="Freeform 505"/>
              <p:cNvSpPr>
                <a:spLocks/>
              </p:cNvSpPr>
              <p:nvPr/>
            </p:nvSpPr>
            <p:spPr bwMode="auto">
              <a:xfrm>
                <a:off x="1315" y="3118"/>
                <a:ext cx="565" cy="628"/>
              </a:xfrm>
              <a:custGeom>
                <a:avLst/>
                <a:gdLst>
                  <a:gd name="T0" fmla="*/ 4 w 1129"/>
                  <a:gd name="T1" fmla="*/ 1 h 1257"/>
                  <a:gd name="T2" fmla="*/ 8 w 1129"/>
                  <a:gd name="T3" fmla="*/ 3 h 1257"/>
                  <a:gd name="T4" fmla="*/ 14 w 1129"/>
                  <a:gd name="T5" fmla="*/ 5 h 1257"/>
                  <a:gd name="T6" fmla="*/ 20 w 1129"/>
                  <a:gd name="T7" fmla="*/ 6 h 1257"/>
                  <a:gd name="T8" fmla="*/ 26 w 1129"/>
                  <a:gd name="T9" fmla="*/ 7 h 1257"/>
                  <a:gd name="T10" fmla="*/ 33 w 1129"/>
                  <a:gd name="T11" fmla="*/ 8 h 1257"/>
                  <a:gd name="T12" fmla="*/ 41 w 1129"/>
                  <a:gd name="T13" fmla="*/ 8 h 1257"/>
                  <a:gd name="T14" fmla="*/ 49 w 1129"/>
                  <a:gd name="T15" fmla="*/ 7 h 1257"/>
                  <a:gd name="T16" fmla="*/ 54 w 1129"/>
                  <a:gd name="T17" fmla="*/ 6 h 1257"/>
                  <a:gd name="T18" fmla="*/ 59 w 1129"/>
                  <a:gd name="T19" fmla="*/ 4 h 1257"/>
                  <a:gd name="T20" fmla="*/ 64 w 1129"/>
                  <a:gd name="T21" fmla="*/ 2 h 1257"/>
                  <a:gd name="T22" fmla="*/ 68 w 1129"/>
                  <a:gd name="T23" fmla="*/ 0 h 1257"/>
                  <a:gd name="T24" fmla="*/ 70 w 1129"/>
                  <a:gd name="T25" fmla="*/ 2 h 1257"/>
                  <a:gd name="T26" fmla="*/ 70 w 1129"/>
                  <a:gd name="T27" fmla="*/ 6 h 1257"/>
                  <a:gd name="T28" fmla="*/ 71 w 1129"/>
                  <a:gd name="T29" fmla="*/ 12 h 1257"/>
                  <a:gd name="T30" fmla="*/ 71 w 1129"/>
                  <a:gd name="T31" fmla="*/ 16 h 1257"/>
                  <a:gd name="T32" fmla="*/ 71 w 1129"/>
                  <a:gd name="T33" fmla="*/ 22 h 1257"/>
                  <a:gd name="T34" fmla="*/ 70 w 1129"/>
                  <a:gd name="T35" fmla="*/ 28 h 1257"/>
                  <a:gd name="T36" fmla="*/ 68 w 1129"/>
                  <a:gd name="T37" fmla="*/ 35 h 1257"/>
                  <a:gd name="T38" fmla="*/ 66 w 1129"/>
                  <a:gd name="T39" fmla="*/ 41 h 1257"/>
                  <a:gd name="T40" fmla="*/ 63 w 1129"/>
                  <a:gd name="T41" fmla="*/ 47 h 1257"/>
                  <a:gd name="T42" fmla="*/ 60 w 1129"/>
                  <a:gd name="T43" fmla="*/ 53 h 1257"/>
                  <a:gd name="T44" fmla="*/ 57 w 1129"/>
                  <a:gd name="T45" fmla="*/ 58 h 1257"/>
                  <a:gd name="T46" fmla="*/ 52 w 1129"/>
                  <a:gd name="T47" fmla="*/ 64 h 1257"/>
                  <a:gd name="T48" fmla="*/ 47 w 1129"/>
                  <a:gd name="T49" fmla="*/ 69 h 1257"/>
                  <a:gd name="T50" fmla="*/ 42 w 1129"/>
                  <a:gd name="T51" fmla="*/ 74 h 1257"/>
                  <a:gd name="T52" fmla="*/ 37 w 1129"/>
                  <a:gd name="T53" fmla="*/ 77 h 1257"/>
                  <a:gd name="T54" fmla="*/ 33 w 1129"/>
                  <a:gd name="T55" fmla="*/ 77 h 1257"/>
                  <a:gd name="T56" fmla="*/ 29 w 1129"/>
                  <a:gd name="T57" fmla="*/ 74 h 1257"/>
                  <a:gd name="T58" fmla="*/ 25 w 1129"/>
                  <a:gd name="T59" fmla="*/ 70 h 1257"/>
                  <a:gd name="T60" fmla="*/ 20 w 1129"/>
                  <a:gd name="T61" fmla="*/ 66 h 1257"/>
                  <a:gd name="T62" fmla="*/ 15 w 1129"/>
                  <a:gd name="T63" fmla="*/ 60 h 1257"/>
                  <a:gd name="T64" fmla="*/ 11 w 1129"/>
                  <a:gd name="T65" fmla="*/ 54 h 1257"/>
                  <a:gd name="T66" fmla="*/ 8 w 1129"/>
                  <a:gd name="T67" fmla="*/ 49 h 1257"/>
                  <a:gd name="T68" fmla="*/ 5 w 1129"/>
                  <a:gd name="T69" fmla="*/ 42 h 1257"/>
                  <a:gd name="T70" fmla="*/ 3 w 1129"/>
                  <a:gd name="T71" fmla="*/ 36 h 1257"/>
                  <a:gd name="T72" fmla="*/ 2 w 1129"/>
                  <a:gd name="T73" fmla="*/ 29 h 1257"/>
                  <a:gd name="T74" fmla="*/ 1 w 1129"/>
                  <a:gd name="T75" fmla="*/ 22 h 1257"/>
                  <a:gd name="T76" fmla="*/ 0 w 1129"/>
                  <a:gd name="T77" fmla="*/ 15 h 1257"/>
                  <a:gd name="T78" fmla="*/ 1 w 1129"/>
                  <a:gd name="T79" fmla="*/ 8 h 1257"/>
                  <a:gd name="T80" fmla="*/ 2 w 1129"/>
                  <a:gd name="T81" fmla="*/ 2 h 1257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129"/>
                  <a:gd name="T124" fmla="*/ 0 h 1257"/>
                  <a:gd name="T125" fmla="*/ 1129 w 1129"/>
                  <a:gd name="T126" fmla="*/ 1257 h 1257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129" h="1257">
                    <a:moveTo>
                      <a:pt x="26" y="2"/>
                    </a:moveTo>
                    <a:lnTo>
                      <a:pt x="57" y="23"/>
                    </a:lnTo>
                    <a:lnTo>
                      <a:pt x="91" y="38"/>
                    </a:lnTo>
                    <a:lnTo>
                      <a:pt x="122" y="50"/>
                    </a:lnTo>
                    <a:lnTo>
                      <a:pt x="171" y="69"/>
                    </a:lnTo>
                    <a:lnTo>
                      <a:pt x="212" y="81"/>
                    </a:lnTo>
                    <a:lnTo>
                      <a:pt x="257" y="95"/>
                    </a:lnTo>
                    <a:lnTo>
                      <a:pt x="305" y="105"/>
                    </a:lnTo>
                    <a:lnTo>
                      <a:pt x="354" y="118"/>
                    </a:lnTo>
                    <a:lnTo>
                      <a:pt x="406" y="126"/>
                    </a:lnTo>
                    <a:lnTo>
                      <a:pt x="466" y="133"/>
                    </a:lnTo>
                    <a:lnTo>
                      <a:pt x="525" y="138"/>
                    </a:lnTo>
                    <a:lnTo>
                      <a:pt x="578" y="138"/>
                    </a:lnTo>
                    <a:lnTo>
                      <a:pt x="644" y="138"/>
                    </a:lnTo>
                    <a:lnTo>
                      <a:pt x="716" y="126"/>
                    </a:lnTo>
                    <a:lnTo>
                      <a:pt x="772" y="119"/>
                    </a:lnTo>
                    <a:lnTo>
                      <a:pt x="811" y="111"/>
                    </a:lnTo>
                    <a:lnTo>
                      <a:pt x="861" y="99"/>
                    </a:lnTo>
                    <a:lnTo>
                      <a:pt x="901" y="87"/>
                    </a:lnTo>
                    <a:lnTo>
                      <a:pt x="939" y="73"/>
                    </a:lnTo>
                    <a:lnTo>
                      <a:pt x="986" y="54"/>
                    </a:lnTo>
                    <a:lnTo>
                      <a:pt x="1020" y="40"/>
                    </a:lnTo>
                    <a:lnTo>
                      <a:pt x="1053" y="24"/>
                    </a:lnTo>
                    <a:lnTo>
                      <a:pt x="1081" y="14"/>
                    </a:lnTo>
                    <a:lnTo>
                      <a:pt x="1101" y="0"/>
                    </a:lnTo>
                    <a:lnTo>
                      <a:pt x="1110" y="35"/>
                    </a:lnTo>
                    <a:lnTo>
                      <a:pt x="1115" y="69"/>
                    </a:lnTo>
                    <a:lnTo>
                      <a:pt x="1117" y="99"/>
                    </a:lnTo>
                    <a:lnTo>
                      <a:pt x="1124" y="154"/>
                    </a:lnTo>
                    <a:lnTo>
                      <a:pt x="1126" y="194"/>
                    </a:lnTo>
                    <a:lnTo>
                      <a:pt x="1129" y="232"/>
                    </a:lnTo>
                    <a:lnTo>
                      <a:pt x="1129" y="264"/>
                    </a:lnTo>
                    <a:lnTo>
                      <a:pt x="1124" y="318"/>
                    </a:lnTo>
                    <a:lnTo>
                      <a:pt x="1122" y="358"/>
                    </a:lnTo>
                    <a:lnTo>
                      <a:pt x="1117" y="404"/>
                    </a:lnTo>
                    <a:lnTo>
                      <a:pt x="1108" y="458"/>
                    </a:lnTo>
                    <a:lnTo>
                      <a:pt x="1101" y="503"/>
                    </a:lnTo>
                    <a:lnTo>
                      <a:pt x="1084" y="568"/>
                    </a:lnTo>
                    <a:lnTo>
                      <a:pt x="1069" y="620"/>
                    </a:lnTo>
                    <a:lnTo>
                      <a:pt x="1050" y="668"/>
                    </a:lnTo>
                    <a:lnTo>
                      <a:pt x="1032" y="712"/>
                    </a:lnTo>
                    <a:lnTo>
                      <a:pt x="1008" y="763"/>
                    </a:lnTo>
                    <a:lnTo>
                      <a:pt x="984" y="812"/>
                    </a:lnTo>
                    <a:lnTo>
                      <a:pt x="960" y="851"/>
                    </a:lnTo>
                    <a:lnTo>
                      <a:pt x="932" y="893"/>
                    </a:lnTo>
                    <a:lnTo>
                      <a:pt x="899" y="943"/>
                    </a:lnTo>
                    <a:lnTo>
                      <a:pt x="861" y="995"/>
                    </a:lnTo>
                    <a:lnTo>
                      <a:pt x="825" y="1034"/>
                    </a:lnTo>
                    <a:lnTo>
                      <a:pt x="785" y="1078"/>
                    </a:lnTo>
                    <a:lnTo>
                      <a:pt x="741" y="1117"/>
                    </a:lnTo>
                    <a:lnTo>
                      <a:pt x="694" y="1155"/>
                    </a:lnTo>
                    <a:lnTo>
                      <a:pt x="659" y="1185"/>
                    </a:lnTo>
                    <a:lnTo>
                      <a:pt x="627" y="1211"/>
                    </a:lnTo>
                    <a:lnTo>
                      <a:pt x="587" y="1235"/>
                    </a:lnTo>
                    <a:lnTo>
                      <a:pt x="556" y="1257"/>
                    </a:lnTo>
                    <a:lnTo>
                      <a:pt x="523" y="1236"/>
                    </a:lnTo>
                    <a:lnTo>
                      <a:pt x="494" y="1217"/>
                    </a:lnTo>
                    <a:lnTo>
                      <a:pt x="452" y="1186"/>
                    </a:lnTo>
                    <a:lnTo>
                      <a:pt x="419" y="1160"/>
                    </a:lnTo>
                    <a:lnTo>
                      <a:pt x="385" y="1131"/>
                    </a:lnTo>
                    <a:lnTo>
                      <a:pt x="354" y="1102"/>
                    </a:lnTo>
                    <a:lnTo>
                      <a:pt x="316" y="1066"/>
                    </a:lnTo>
                    <a:lnTo>
                      <a:pt x="281" y="1022"/>
                    </a:lnTo>
                    <a:lnTo>
                      <a:pt x="235" y="964"/>
                    </a:lnTo>
                    <a:lnTo>
                      <a:pt x="202" y="919"/>
                    </a:lnTo>
                    <a:lnTo>
                      <a:pt x="174" y="879"/>
                    </a:lnTo>
                    <a:lnTo>
                      <a:pt x="145" y="827"/>
                    </a:lnTo>
                    <a:lnTo>
                      <a:pt x="122" y="786"/>
                    </a:lnTo>
                    <a:lnTo>
                      <a:pt x="98" y="732"/>
                    </a:lnTo>
                    <a:lnTo>
                      <a:pt x="77" y="684"/>
                    </a:lnTo>
                    <a:lnTo>
                      <a:pt x="62" y="642"/>
                    </a:lnTo>
                    <a:lnTo>
                      <a:pt x="43" y="579"/>
                    </a:lnTo>
                    <a:lnTo>
                      <a:pt x="29" y="534"/>
                    </a:lnTo>
                    <a:lnTo>
                      <a:pt x="17" y="473"/>
                    </a:lnTo>
                    <a:lnTo>
                      <a:pt x="10" y="428"/>
                    </a:lnTo>
                    <a:lnTo>
                      <a:pt x="1" y="358"/>
                    </a:lnTo>
                    <a:lnTo>
                      <a:pt x="0" y="304"/>
                    </a:lnTo>
                    <a:lnTo>
                      <a:pt x="0" y="242"/>
                    </a:lnTo>
                    <a:lnTo>
                      <a:pt x="1" y="178"/>
                    </a:lnTo>
                    <a:lnTo>
                      <a:pt x="5" y="128"/>
                    </a:lnTo>
                    <a:lnTo>
                      <a:pt x="12" y="74"/>
                    </a:lnTo>
                    <a:lnTo>
                      <a:pt x="19" y="33"/>
                    </a:lnTo>
                    <a:lnTo>
                      <a:pt x="26" y="2"/>
                    </a:lnTo>
                    <a:close/>
                  </a:path>
                </a:pathLst>
              </a:custGeom>
              <a:solidFill>
                <a:srgbClr val="DF1F3F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56682" name="Text Box 506"/>
            <p:cNvSpPr txBox="1">
              <a:spLocks noChangeArrowheads="1"/>
            </p:cNvSpPr>
            <p:nvPr/>
          </p:nvSpPr>
          <p:spPr bwMode="auto">
            <a:xfrm>
              <a:off x="1219" y="1457"/>
              <a:ext cx="6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600" b="1">
                  <a:solidFill>
                    <a:srgbClr val="660033"/>
                  </a:solidFill>
                  <a:latin typeface="標楷體" pitchFamily="65" charset="-120"/>
                  <a:ea typeface="標楷體" pitchFamily="65" charset="-120"/>
                </a:rPr>
                <a:t>個人學習</a:t>
              </a:r>
            </a:p>
          </p:txBody>
        </p:sp>
        <p:sp>
          <p:nvSpPr>
            <p:cNvPr id="156683" name="Text Box 507"/>
            <p:cNvSpPr txBox="1">
              <a:spLocks noChangeArrowheads="1"/>
            </p:cNvSpPr>
            <p:nvPr/>
          </p:nvSpPr>
          <p:spPr bwMode="auto">
            <a:xfrm>
              <a:off x="529" y="2361"/>
              <a:ext cx="6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600" b="1">
                  <a:solidFill>
                    <a:srgbClr val="0066CC"/>
                  </a:solidFill>
                  <a:latin typeface="標楷體" pitchFamily="65" charset="-120"/>
                  <a:ea typeface="標楷體" pitchFamily="65" charset="-120"/>
                </a:rPr>
                <a:t>組內學習</a:t>
              </a:r>
            </a:p>
          </p:txBody>
        </p:sp>
        <p:sp>
          <p:nvSpPr>
            <p:cNvPr id="156684" name="Text Box 508"/>
            <p:cNvSpPr txBox="1">
              <a:spLocks noChangeArrowheads="1"/>
            </p:cNvSpPr>
            <p:nvPr/>
          </p:nvSpPr>
          <p:spPr bwMode="auto">
            <a:xfrm>
              <a:off x="1754" y="2361"/>
              <a:ext cx="6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600" b="1">
                  <a:solidFill>
                    <a:schemeClr val="accent2"/>
                  </a:solidFill>
                  <a:latin typeface="標楷體" pitchFamily="65" charset="-120"/>
                  <a:ea typeface="標楷體" pitchFamily="65" charset="-120"/>
                </a:rPr>
                <a:t>組間學習</a:t>
              </a:r>
            </a:p>
          </p:txBody>
        </p:sp>
        <p:sp>
          <p:nvSpPr>
            <p:cNvPr id="156685" name="Text Box 509"/>
            <p:cNvSpPr txBox="1">
              <a:spLocks noChangeArrowheads="1"/>
            </p:cNvSpPr>
            <p:nvPr/>
          </p:nvSpPr>
          <p:spPr bwMode="auto">
            <a:xfrm>
              <a:off x="1296" y="1895"/>
              <a:ext cx="372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600" b="1">
                  <a:solidFill>
                    <a:srgbClr val="FFFFFF"/>
                  </a:solidFill>
                  <a:latin typeface="標楷體" pitchFamily="65" charset="-120"/>
                  <a:ea typeface="標楷體" pitchFamily="65" charset="-120"/>
                </a:rPr>
                <a:t>組織</a:t>
              </a:r>
            </a:p>
            <a:p>
              <a:pPr>
                <a:spcBef>
                  <a:spcPct val="50000"/>
                </a:spcBef>
              </a:pPr>
              <a:r>
                <a:rPr lang="zh-TW" altLang="en-US" sz="1600" b="1">
                  <a:solidFill>
                    <a:srgbClr val="FFFFFF"/>
                  </a:solidFill>
                  <a:latin typeface="標楷體" pitchFamily="65" charset="-120"/>
                  <a:ea typeface="標楷體" pitchFamily="65" charset="-120"/>
                </a:rPr>
                <a:t>學習</a:t>
              </a:r>
            </a:p>
          </p:txBody>
        </p:sp>
        <p:grpSp>
          <p:nvGrpSpPr>
            <p:cNvPr id="6" name="Group 510"/>
            <p:cNvGrpSpPr>
              <a:grpSpLocks/>
            </p:cNvGrpSpPr>
            <p:nvPr/>
          </p:nvGrpSpPr>
          <p:grpSpPr bwMode="auto">
            <a:xfrm>
              <a:off x="68" y="709"/>
              <a:ext cx="1205" cy="674"/>
              <a:chOff x="158" y="754"/>
              <a:chExt cx="1205" cy="674"/>
            </a:xfrm>
          </p:grpSpPr>
          <p:sp>
            <p:nvSpPr>
              <p:cNvPr id="156693" name="AutoShape 511"/>
              <p:cNvSpPr>
                <a:spLocks noChangeArrowheads="1"/>
              </p:cNvSpPr>
              <p:nvPr/>
            </p:nvSpPr>
            <p:spPr bwMode="auto">
              <a:xfrm>
                <a:off x="204" y="754"/>
                <a:ext cx="1070" cy="635"/>
              </a:xfrm>
              <a:prstGeom prst="wedgeRoundRectCallout">
                <a:avLst>
                  <a:gd name="adj1" fmla="val 61681"/>
                  <a:gd name="adj2" fmla="val 75042"/>
                  <a:gd name="adj3" fmla="val 16667"/>
                </a:avLst>
              </a:prstGeom>
              <a:solidFill>
                <a:srgbClr val="FFCC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endParaRPr lang="zh-TW" altLang="zh-TW" sz="1600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156694" name="Text Box 512"/>
              <p:cNvSpPr txBox="1">
                <a:spLocks noChangeArrowheads="1"/>
              </p:cNvSpPr>
              <p:nvPr/>
            </p:nvSpPr>
            <p:spPr bwMode="auto">
              <a:xfrm>
                <a:off x="158" y="754"/>
                <a:ext cx="1205" cy="6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zh-TW" altLang="en-US" sz="16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個人專業</a:t>
                </a:r>
              </a:p>
              <a:p>
                <a:pPr algn="ctr"/>
                <a:r>
                  <a:rPr lang="zh-TW" altLang="en-US" sz="1600" b="1">
                    <a:solidFill>
                      <a:srgbClr val="0099FF"/>
                    </a:solidFill>
                    <a:latin typeface="Times New Roman" pitchFamily="18" charset="0"/>
                    <a:ea typeface="標楷體" pitchFamily="65" charset="-120"/>
                  </a:rPr>
                  <a:t>年資累積：獨斷。</a:t>
                </a:r>
              </a:p>
              <a:p>
                <a:pPr algn="ctr"/>
                <a:r>
                  <a:rPr lang="zh-TW" altLang="en-US" sz="16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專業學習：專業。</a:t>
                </a:r>
              </a:p>
              <a:p>
                <a:pPr algn="ctr"/>
                <a:endParaRPr lang="en-US" altLang="zh-TW" sz="16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endParaRPr>
              </a:p>
            </p:txBody>
          </p:sp>
        </p:grpSp>
        <p:grpSp>
          <p:nvGrpSpPr>
            <p:cNvPr id="7" name="Group 513"/>
            <p:cNvGrpSpPr>
              <a:grpSpLocks/>
            </p:cNvGrpSpPr>
            <p:nvPr/>
          </p:nvGrpSpPr>
          <p:grpSpPr bwMode="auto">
            <a:xfrm>
              <a:off x="1028" y="3086"/>
              <a:ext cx="1379" cy="599"/>
              <a:chOff x="1111" y="3203"/>
              <a:chExt cx="1379" cy="599"/>
            </a:xfrm>
          </p:grpSpPr>
          <p:sp>
            <p:nvSpPr>
              <p:cNvPr id="156691" name="AutoShape 514"/>
              <p:cNvSpPr>
                <a:spLocks noChangeArrowheads="1"/>
              </p:cNvSpPr>
              <p:nvPr/>
            </p:nvSpPr>
            <p:spPr bwMode="auto">
              <a:xfrm>
                <a:off x="1111" y="3249"/>
                <a:ext cx="1379" cy="553"/>
              </a:xfrm>
              <a:prstGeom prst="wedgeRoundRectCallout">
                <a:avLst>
                  <a:gd name="adj1" fmla="val -47171"/>
                  <a:gd name="adj2" fmla="val -109495"/>
                  <a:gd name="adj3" fmla="val 16667"/>
                </a:avLst>
              </a:prstGeom>
              <a:solidFill>
                <a:srgbClr val="FFCC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endParaRPr lang="zh-TW" altLang="zh-TW" sz="1600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156692" name="Text Box 515"/>
              <p:cNvSpPr txBox="1">
                <a:spLocks noChangeArrowheads="1"/>
              </p:cNvSpPr>
              <p:nvPr/>
            </p:nvSpPr>
            <p:spPr bwMode="auto">
              <a:xfrm>
                <a:off x="1111" y="3203"/>
                <a:ext cx="1361" cy="5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zh-TW" altLang="en-US" sz="16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團隊協作</a:t>
                </a:r>
              </a:p>
              <a:p>
                <a:pPr algn="ctr"/>
                <a:r>
                  <a:rPr lang="zh-TW" altLang="en-US" b="1">
                    <a:solidFill>
                      <a:srgbClr val="0099FF"/>
                    </a:solidFill>
                    <a:latin typeface="Times New Roman" pitchFamily="18" charset="0"/>
                    <a:ea typeface="標楷體" pitchFamily="65" charset="-120"/>
                  </a:rPr>
                  <a:t>位階至上：</a:t>
                </a:r>
                <a:r>
                  <a:rPr lang="zh-TW" altLang="en-US" sz="1600" b="1">
                    <a:solidFill>
                      <a:srgbClr val="660033"/>
                    </a:solidFill>
                    <a:latin typeface="Times New Roman" pitchFamily="18" charset="0"/>
                    <a:ea typeface="標楷體" pitchFamily="65" charset="-120"/>
                  </a:rPr>
                  <a:t>一言堂。</a:t>
                </a:r>
              </a:p>
              <a:p>
                <a:pPr algn="ctr"/>
                <a:r>
                  <a:rPr lang="zh-TW" altLang="en-US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團隊學習：</a:t>
                </a:r>
                <a:r>
                  <a:rPr lang="zh-TW" altLang="en-US" sz="16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合作。</a:t>
                </a:r>
              </a:p>
            </p:txBody>
          </p:sp>
        </p:grpSp>
        <p:grpSp>
          <p:nvGrpSpPr>
            <p:cNvPr id="8" name="Group 516"/>
            <p:cNvGrpSpPr>
              <a:grpSpLocks/>
            </p:cNvGrpSpPr>
            <p:nvPr/>
          </p:nvGrpSpPr>
          <p:grpSpPr bwMode="auto">
            <a:xfrm>
              <a:off x="2207" y="1227"/>
              <a:ext cx="1225" cy="712"/>
              <a:chOff x="2290" y="1344"/>
              <a:chExt cx="1225" cy="712"/>
            </a:xfrm>
          </p:grpSpPr>
          <p:sp>
            <p:nvSpPr>
              <p:cNvPr id="156689" name="AutoShape 517"/>
              <p:cNvSpPr>
                <a:spLocks noChangeArrowheads="1"/>
              </p:cNvSpPr>
              <p:nvPr/>
            </p:nvSpPr>
            <p:spPr bwMode="auto">
              <a:xfrm>
                <a:off x="2336" y="1344"/>
                <a:ext cx="1161" cy="574"/>
              </a:xfrm>
              <a:prstGeom prst="wedgeRoundRectCallout">
                <a:avLst>
                  <a:gd name="adj1" fmla="val -71880"/>
                  <a:gd name="adj2" fmla="val 135366"/>
                  <a:gd name="adj3" fmla="val 16667"/>
                </a:avLst>
              </a:prstGeom>
              <a:solidFill>
                <a:srgbClr val="FFCC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endParaRPr lang="zh-TW" altLang="zh-TW" sz="1600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156690" name="Text Box 518"/>
              <p:cNvSpPr txBox="1">
                <a:spLocks noChangeArrowheads="1"/>
              </p:cNvSpPr>
              <p:nvPr/>
            </p:nvSpPr>
            <p:spPr bwMode="auto">
              <a:xfrm>
                <a:off x="2290" y="1344"/>
                <a:ext cx="1225" cy="7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zh-TW" altLang="en-US" sz="16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深廣視野</a:t>
                </a:r>
              </a:p>
              <a:p>
                <a:pPr algn="ctr"/>
                <a:r>
                  <a:rPr lang="zh-TW" altLang="en-US" b="1">
                    <a:solidFill>
                      <a:srgbClr val="0099FF"/>
                    </a:solidFill>
                    <a:latin typeface="Times New Roman" pitchFamily="18" charset="0"/>
                    <a:ea typeface="標楷體" pitchFamily="65" charset="-120"/>
                  </a:rPr>
                  <a:t>爭權奪利：</a:t>
                </a:r>
                <a:r>
                  <a:rPr lang="zh-TW" altLang="en-US" sz="1600" b="1">
                    <a:solidFill>
                      <a:schemeClr val="hlink"/>
                    </a:solidFill>
                    <a:latin typeface="Times New Roman" pitchFamily="18" charset="0"/>
                    <a:ea typeface="標楷體" pitchFamily="65" charset="-120"/>
                  </a:rPr>
                  <a:t>衝突。</a:t>
                </a:r>
              </a:p>
              <a:p>
                <a:pPr algn="ctr"/>
                <a:r>
                  <a:rPr lang="zh-TW" altLang="en-US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創新學習：</a:t>
                </a:r>
                <a:r>
                  <a:rPr lang="zh-TW" altLang="en-US" sz="16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創新。</a:t>
                </a:r>
              </a:p>
              <a:p>
                <a:pPr algn="ctr"/>
                <a:endParaRPr lang="en-US" altLang="zh-TW" sz="16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endParaRPr>
              </a:p>
            </p:txBody>
          </p:sp>
        </p:grpSp>
      </p:grpSp>
      <p:sp>
        <p:nvSpPr>
          <p:cNvPr id="378375" name="Arc 519"/>
          <p:cNvSpPr>
            <a:spLocks/>
          </p:cNvSpPr>
          <p:nvPr/>
        </p:nvSpPr>
        <p:spPr bwMode="auto">
          <a:xfrm>
            <a:off x="2959100" y="3797300"/>
            <a:ext cx="2057400" cy="2971800"/>
          </a:xfrm>
          <a:custGeom>
            <a:avLst/>
            <a:gdLst>
              <a:gd name="T0" fmla="*/ 0 w 13350"/>
              <a:gd name="T1" fmla="*/ 0 h 21600"/>
              <a:gd name="T2" fmla="*/ 2147483647 w 13350"/>
              <a:gd name="T3" fmla="*/ 2147483647 h 21600"/>
              <a:gd name="T4" fmla="*/ 0 w 13350"/>
              <a:gd name="T5" fmla="*/ 2147483647 h 21600"/>
              <a:gd name="T6" fmla="*/ 0 60000 65536"/>
              <a:gd name="T7" fmla="*/ 0 60000 65536"/>
              <a:gd name="T8" fmla="*/ 0 60000 65536"/>
              <a:gd name="T9" fmla="*/ 0 w 13350"/>
              <a:gd name="T10" fmla="*/ 0 h 21600"/>
              <a:gd name="T11" fmla="*/ 13350 w 1335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50" h="21600" fill="none" extrusionOk="0">
                <a:moveTo>
                  <a:pt x="-1" y="0"/>
                </a:moveTo>
                <a:cubicBezTo>
                  <a:pt x="4841" y="0"/>
                  <a:pt x="9543" y="1626"/>
                  <a:pt x="13349" y="4619"/>
                </a:cubicBezTo>
              </a:path>
              <a:path w="13350" h="21600" stroke="0" extrusionOk="0">
                <a:moveTo>
                  <a:pt x="-1" y="0"/>
                </a:moveTo>
                <a:cubicBezTo>
                  <a:pt x="4841" y="0"/>
                  <a:pt x="9543" y="1626"/>
                  <a:pt x="13349" y="4619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pic>
        <p:nvPicPr>
          <p:cNvPr id="156679" name="Picture 523" descr="j0303436"/>
          <p:cNvPicPr>
            <a:picLocks noGrp="1" noChangeAspect="1" noChangeArrowheads="1" noCrop="1"/>
          </p:cNvPicPr>
          <p:nvPr>
            <p:ph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956550" y="5445125"/>
            <a:ext cx="1009650" cy="10191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37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97DF08-949C-4985-9D46-372EB25A9824}" type="slidenum">
              <a:rPr lang="en-US" altLang="zh-TW"/>
              <a:pPr>
                <a:defRPr/>
              </a:pPr>
              <a:t>17</a:t>
            </a:fld>
            <a:endParaRPr lang="en-US" altLang="zh-TW"/>
          </a:p>
        </p:txBody>
      </p:sp>
      <p:sp>
        <p:nvSpPr>
          <p:cNvPr id="1245186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TW" altLang="en-US" dirty="0" smtClean="0"/>
              <a:t>邁向學習型組織的五項修練</a:t>
            </a:r>
          </a:p>
        </p:txBody>
      </p:sp>
      <p:sp>
        <p:nvSpPr>
          <p:cNvPr id="157700" name="Rectangle 2051"/>
          <p:cNvSpPr>
            <a:spLocks noChangeArrowheads="1"/>
          </p:cNvSpPr>
          <p:nvPr/>
        </p:nvSpPr>
        <p:spPr bwMode="auto">
          <a:xfrm>
            <a:off x="914400" y="1447800"/>
            <a:ext cx="6934200" cy="3352800"/>
          </a:xfrm>
          <a:prstGeom prst="rect">
            <a:avLst/>
          </a:prstGeom>
          <a:solidFill>
            <a:srgbClr val="FF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>
              <a:solidFill>
                <a:schemeClr val="bg2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245188" name="Text Box 2052"/>
          <p:cNvSpPr txBox="1">
            <a:spLocks noChangeArrowheads="1"/>
          </p:cNvSpPr>
          <p:nvPr/>
        </p:nvSpPr>
        <p:spPr bwMode="auto">
          <a:xfrm>
            <a:off x="457200" y="5029200"/>
            <a:ext cx="8382000" cy="82232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修練的實踐並非靠外在強制力量或威逼利誘，而是必須自發精練整套理論和技巧，於日常營運工作中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。 </a:t>
            </a:r>
            <a:endParaRPr lang="zh-TW" altLang="en-US" sz="24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57702" name="Rectangle 2053"/>
          <p:cNvSpPr>
            <a:spLocks noChangeArrowheads="1"/>
          </p:cNvSpPr>
          <p:nvPr/>
        </p:nvSpPr>
        <p:spPr bwMode="auto">
          <a:xfrm>
            <a:off x="3048000" y="2438400"/>
            <a:ext cx="25908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7703" name="Line 2054"/>
          <p:cNvSpPr>
            <a:spLocks noChangeShapeType="1"/>
          </p:cNvSpPr>
          <p:nvPr/>
        </p:nvSpPr>
        <p:spPr bwMode="auto">
          <a:xfrm>
            <a:off x="914400" y="1447800"/>
            <a:ext cx="2133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7704" name="Line 2055"/>
          <p:cNvSpPr>
            <a:spLocks noChangeShapeType="1"/>
          </p:cNvSpPr>
          <p:nvPr/>
        </p:nvSpPr>
        <p:spPr bwMode="auto">
          <a:xfrm flipH="1">
            <a:off x="5638800" y="1447800"/>
            <a:ext cx="22098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7705" name="Line 2056"/>
          <p:cNvSpPr>
            <a:spLocks noChangeShapeType="1"/>
          </p:cNvSpPr>
          <p:nvPr/>
        </p:nvSpPr>
        <p:spPr bwMode="auto">
          <a:xfrm flipH="1">
            <a:off x="914400" y="3810000"/>
            <a:ext cx="2133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7706" name="Line 2057"/>
          <p:cNvSpPr>
            <a:spLocks noChangeShapeType="1"/>
          </p:cNvSpPr>
          <p:nvPr/>
        </p:nvSpPr>
        <p:spPr bwMode="auto">
          <a:xfrm>
            <a:off x="5638800" y="3810000"/>
            <a:ext cx="22098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45194" name="Rectangle 2058"/>
          <p:cNvSpPr>
            <a:spLocks noChangeArrowheads="1"/>
          </p:cNvSpPr>
          <p:nvPr/>
        </p:nvSpPr>
        <p:spPr bwMode="auto">
          <a:xfrm>
            <a:off x="2514600" y="1600200"/>
            <a:ext cx="3898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自我超越</a:t>
            </a:r>
            <a:r>
              <a:rPr lang="en-US" altLang="zh-TW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(Personal Mastery)</a:t>
            </a:r>
          </a:p>
        </p:txBody>
      </p:sp>
      <p:sp>
        <p:nvSpPr>
          <p:cNvPr id="1245195" name="Rectangle 2059"/>
          <p:cNvSpPr>
            <a:spLocks noChangeArrowheads="1"/>
          </p:cNvSpPr>
          <p:nvPr/>
        </p:nvSpPr>
        <p:spPr bwMode="auto">
          <a:xfrm>
            <a:off x="2286000" y="3962400"/>
            <a:ext cx="38068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改善心智模式</a:t>
            </a:r>
          </a:p>
          <a:p>
            <a:pPr algn="ctr"/>
            <a:r>
              <a:rPr lang="en-US" altLang="zh-TW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(Improving Mental Models)</a:t>
            </a:r>
          </a:p>
        </p:txBody>
      </p:sp>
      <p:sp>
        <p:nvSpPr>
          <p:cNvPr id="1245196" name="Rectangle 2060"/>
          <p:cNvSpPr>
            <a:spLocks noChangeArrowheads="1"/>
          </p:cNvSpPr>
          <p:nvPr/>
        </p:nvSpPr>
        <p:spPr bwMode="auto">
          <a:xfrm>
            <a:off x="5648325" y="2438400"/>
            <a:ext cx="22002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建立共同願景</a:t>
            </a:r>
          </a:p>
          <a:p>
            <a:r>
              <a:rPr lang="en-US" altLang="zh-TW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(Building</a:t>
            </a:r>
          </a:p>
          <a:p>
            <a:r>
              <a:rPr lang="en-US" altLang="zh-TW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 Shared Vision)</a:t>
            </a:r>
          </a:p>
        </p:txBody>
      </p:sp>
      <p:sp>
        <p:nvSpPr>
          <p:cNvPr id="1245197" name="Rectangle 2061"/>
          <p:cNvSpPr>
            <a:spLocks noChangeArrowheads="1"/>
          </p:cNvSpPr>
          <p:nvPr/>
        </p:nvSpPr>
        <p:spPr bwMode="auto">
          <a:xfrm>
            <a:off x="1143000" y="2438400"/>
            <a:ext cx="15636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團隊學習</a:t>
            </a:r>
          </a:p>
          <a:p>
            <a:r>
              <a:rPr lang="en-US" altLang="zh-TW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(Team</a:t>
            </a:r>
          </a:p>
          <a:p>
            <a:r>
              <a:rPr lang="en-US" altLang="zh-TW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 Learning)</a:t>
            </a:r>
          </a:p>
        </p:txBody>
      </p:sp>
      <p:sp>
        <p:nvSpPr>
          <p:cNvPr id="157711" name="Rectangle 2062"/>
          <p:cNvSpPr>
            <a:spLocks noChangeArrowheads="1"/>
          </p:cNvSpPr>
          <p:nvPr/>
        </p:nvSpPr>
        <p:spPr bwMode="auto">
          <a:xfrm>
            <a:off x="3048000" y="2438400"/>
            <a:ext cx="2590800" cy="1371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45199" name="Rectangle 2063"/>
          <p:cNvSpPr>
            <a:spLocks noChangeArrowheads="1"/>
          </p:cNvSpPr>
          <p:nvPr/>
        </p:nvSpPr>
        <p:spPr bwMode="auto">
          <a:xfrm>
            <a:off x="2987675" y="2667000"/>
            <a:ext cx="2717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 b="1">
                <a:solidFill>
                  <a:srgbClr val="333399"/>
                </a:solidFill>
                <a:latin typeface="Times New Roman" pitchFamily="18" charset="0"/>
                <a:ea typeface="標楷體" pitchFamily="65" charset="-120"/>
              </a:rPr>
              <a:t>系統思考</a:t>
            </a:r>
          </a:p>
          <a:p>
            <a:pPr algn="ctr"/>
            <a:r>
              <a:rPr lang="en-US" altLang="zh-TW" sz="2400" b="1">
                <a:solidFill>
                  <a:srgbClr val="333399"/>
                </a:solidFill>
                <a:latin typeface="Times New Roman" pitchFamily="18" charset="0"/>
                <a:ea typeface="標楷體" pitchFamily="65" charset="-120"/>
              </a:rPr>
              <a:t>(Systems Thinking)</a:t>
            </a:r>
          </a:p>
        </p:txBody>
      </p:sp>
      <p:pic>
        <p:nvPicPr>
          <p:cNvPr id="157713" name="Picture 2064" descr="j0300499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172450" y="4076700"/>
            <a:ext cx="749300" cy="8540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45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45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45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45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45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45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45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45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45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45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45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45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5188" grpId="0" animBg="1" autoUpdateAnimBg="0"/>
      <p:bldP spid="1245194" grpId="0" autoUpdateAnimBg="0"/>
      <p:bldP spid="1245195" grpId="0" autoUpdateAnimBg="0"/>
      <p:bldP spid="1245196" grpId="0" autoUpdateAnimBg="0"/>
      <p:bldP spid="1245197" grpId="0" autoUpdateAnimBg="0"/>
      <p:bldP spid="1245199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zh-TW" altLang="en-US" dirty="0" smtClean="0"/>
              <a:t>邁向學習型組織的五項修練</a:t>
            </a:r>
            <a:endParaRPr lang="zh-TW" altLang="en-US" dirty="0">
              <a:latin typeface="細明體" pitchFamily="49" charset="-120"/>
              <a:ea typeface="細明體" pitchFamily="49" charset="-12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340768"/>
            <a:ext cx="8432800" cy="4824536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 sz="2800" dirty="0">
                <a:solidFill>
                  <a:schemeClr val="tx2"/>
                </a:solidFill>
                <a:latin typeface="+mn-ea"/>
              </a:rPr>
              <a:t>自我超越 </a:t>
            </a:r>
          </a:p>
          <a:p>
            <a:pPr marL="538163" indent="17463">
              <a:lnSpc>
                <a:spcPct val="90000"/>
              </a:lnSpc>
              <a:buFont typeface="Monotype Sorts" charset="2"/>
              <a:buNone/>
            </a:pPr>
            <a:r>
              <a:rPr lang="zh-TW" altLang="en-US" sz="2800" dirty="0" smtClean="0">
                <a:latin typeface="+mn-ea"/>
              </a:rPr>
              <a:t>學習</a:t>
            </a:r>
            <a:r>
              <a:rPr lang="zh-TW" altLang="en-US" sz="2800" dirty="0">
                <a:latin typeface="+mn-ea"/>
              </a:rPr>
              <a:t>如何擴展個人</a:t>
            </a:r>
            <a:r>
              <a:rPr lang="zh-TW" altLang="en-US" sz="2800" dirty="0" smtClean="0">
                <a:latin typeface="+mn-ea"/>
              </a:rPr>
              <a:t>能力，創造</a:t>
            </a:r>
            <a:r>
              <a:rPr lang="zh-TW" altLang="en-US" sz="2800" dirty="0">
                <a:latin typeface="+mn-ea"/>
              </a:rPr>
              <a:t>出想要的</a:t>
            </a:r>
            <a:r>
              <a:rPr lang="zh-TW" altLang="en-US" sz="2800" dirty="0" smtClean="0">
                <a:latin typeface="+mn-ea"/>
              </a:rPr>
              <a:t>結果，並</a:t>
            </a:r>
            <a:r>
              <a:rPr lang="zh-TW" altLang="en-US" sz="2800" dirty="0">
                <a:latin typeface="+mn-ea"/>
              </a:rPr>
              <a:t>塑造組織</a:t>
            </a:r>
            <a:r>
              <a:rPr lang="zh-TW" altLang="en-US" sz="2800" dirty="0" smtClean="0">
                <a:latin typeface="+mn-ea"/>
              </a:rPr>
              <a:t>環境，鼓勵</a:t>
            </a:r>
            <a:r>
              <a:rPr lang="zh-TW" altLang="en-US" sz="2800" dirty="0">
                <a:latin typeface="+mn-ea"/>
              </a:rPr>
              <a:t>成員實現自己選擇的目標與願</a:t>
            </a:r>
            <a:r>
              <a:rPr lang="zh-TW" altLang="en-US" sz="2800" dirty="0" smtClean="0">
                <a:latin typeface="+mn-ea"/>
              </a:rPr>
              <a:t>景。</a:t>
            </a:r>
            <a:endParaRPr lang="en-US" altLang="zh-TW" sz="2800" dirty="0">
              <a:solidFill>
                <a:schemeClr val="tx2"/>
              </a:solidFill>
              <a:latin typeface="+mn-ea"/>
            </a:endParaRPr>
          </a:p>
          <a:p>
            <a:pPr>
              <a:lnSpc>
                <a:spcPct val="90000"/>
              </a:lnSpc>
            </a:pPr>
            <a:r>
              <a:rPr lang="zh-TW" altLang="en-US" sz="2800" dirty="0">
                <a:solidFill>
                  <a:schemeClr val="tx2"/>
                </a:solidFill>
                <a:latin typeface="+mn-ea"/>
              </a:rPr>
              <a:t>改善心智模式</a:t>
            </a:r>
          </a:p>
          <a:p>
            <a:pPr marL="538163" indent="17463">
              <a:lnSpc>
                <a:spcPct val="90000"/>
              </a:lnSpc>
              <a:buFont typeface="Monotype Sorts" charset="2"/>
              <a:buNone/>
            </a:pPr>
            <a:r>
              <a:rPr lang="zh-TW" altLang="en-US" sz="2800" dirty="0" smtClean="0">
                <a:latin typeface="+mn-ea"/>
              </a:rPr>
              <a:t>持續</a:t>
            </a:r>
            <a:r>
              <a:rPr lang="zh-TW" altLang="en-US" sz="2800" dirty="0">
                <a:latin typeface="+mn-ea"/>
              </a:rPr>
              <a:t>不斷的釐</a:t>
            </a:r>
            <a:r>
              <a:rPr lang="zh-TW" altLang="en-US" sz="2800" dirty="0" smtClean="0">
                <a:latin typeface="+mn-ea"/>
              </a:rPr>
              <a:t>清、反省</a:t>
            </a:r>
            <a:r>
              <a:rPr lang="zh-TW" altLang="en-US" sz="2800" dirty="0">
                <a:latin typeface="+mn-ea"/>
              </a:rPr>
              <a:t>及改進內在世界的</a:t>
            </a:r>
            <a:r>
              <a:rPr lang="zh-TW" altLang="en-US" sz="2800" dirty="0" smtClean="0">
                <a:latin typeface="+mn-ea"/>
              </a:rPr>
              <a:t>圖像，並</a:t>
            </a:r>
            <a:r>
              <a:rPr lang="zh-TW" altLang="en-US" sz="2800" dirty="0">
                <a:latin typeface="+mn-ea"/>
              </a:rPr>
              <a:t>探討內在圖像如何影響我們的決策與</a:t>
            </a:r>
            <a:r>
              <a:rPr lang="zh-TW" altLang="en-US" sz="2800" dirty="0" smtClean="0">
                <a:latin typeface="+mn-ea"/>
              </a:rPr>
              <a:t>行動。</a:t>
            </a:r>
            <a:endParaRPr lang="en-US" altLang="zh-TW" sz="2800" dirty="0">
              <a:latin typeface="+mn-ea"/>
            </a:endParaRP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3437A-7D54-4C23-A2A8-4D700B31BD05}" type="slidenum">
              <a:rPr lang="en-US" altLang="zh-TW"/>
              <a:pPr/>
              <a:t>18</a:t>
            </a:fld>
            <a:endParaRPr lang="en-US" altLang="zh-TW"/>
          </a:p>
        </p:txBody>
      </p:sp>
      <p:sp>
        <p:nvSpPr>
          <p:cNvPr id="8194" name="AutoShape 2" descr="http://2.bp.blogspot.com/-ge2Iv4TiVSI/TaSe78IDK4I/AAAAAAAAAAY/vZaJ8PN9AX0/s1600/%25E6%259C%25AA%25E5%2591%25BD%25E5%2590%258D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8196" name="AutoShape 4" descr="http://2.bp.blogspot.com/-ge2Iv4TiVSI/TaSe78IDK4I/AAAAAAAAAAY/vZaJ8PN9AX0/s1600/%25E6%259C%25AA%25E5%2591%25BD%25E5%2590%258D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8198" name="AutoShape 6" descr="http://2.bp.blogspot.com/-ge2Iv4TiVSI/TaSe78IDK4I/AAAAAAAAAAY/vZaJ8PN9AX0/s1600/%25E6%259C%25AA%25E5%2591%25BD%25E5%2590%258D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8200" name="AutoShape 8" descr="http://2.bp.blogspot.com/-ge2Iv4TiVSI/TaSe78IDK4I/AAAAAAAAAAY/vZaJ8PN9AX0/s1600/%25E6%259C%25AA%25E5%2591%25BD%25E5%2590%258D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8202" name="Picture 10" descr="http://img.hr.com.cn/case/002/p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4" y="4653136"/>
            <a:ext cx="2047875" cy="1571626"/>
          </a:xfrm>
          <a:prstGeom prst="rect">
            <a:avLst/>
          </a:prstGeom>
          <a:noFill/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zh-TW" altLang="en-US" dirty="0" smtClean="0"/>
              <a:t>邁向學習型組織的五項修練</a:t>
            </a:r>
            <a:endParaRPr lang="zh-TW" altLang="en-US" dirty="0">
              <a:latin typeface="細明體" pitchFamily="49" charset="-120"/>
              <a:ea typeface="細明體" pitchFamily="49" charset="-12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124744"/>
            <a:ext cx="8280920" cy="5040560"/>
          </a:xfrm>
          <a:noFill/>
          <a:ln/>
        </p:spPr>
        <p:txBody>
          <a:bodyPr anchor="ctr"/>
          <a:lstStyle/>
          <a:p>
            <a:pPr marL="0" indent="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en-US" sz="2800" dirty="0">
                <a:solidFill>
                  <a:schemeClr val="tx2"/>
                </a:solidFill>
                <a:latin typeface="+mn-ea"/>
              </a:rPr>
              <a:t>建立共同願景</a:t>
            </a:r>
          </a:p>
          <a:p>
            <a:pPr marL="449263" indent="0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Font typeface="Monotype Sorts" charset="2"/>
              <a:buNone/>
            </a:pPr>
            <a:r>
              <a:rPr lang="zh-TW" altLang="en-US" sz="2800" dirty="0" smtClean="0">
                <a:latin typeface="+mn-ea"/>
              </a:rPr>
              <a:t>重</a:t>
            </a:r>
            <a:r>
              <a:rPr lang="zh-TW" altLang="en-US" sz="2800" dirty="0">
                <a:latin typeface="+mn-ea"/>
              </a:rPr>
              <a:t>塑我們的使命與</a:t>
            </a:r>
            <a:r>
              <a:rPr lang="zh-TW" altLang="en-US" sz="2800" dirty="0" smtClean="0">
                <a:latin typeface="+mn-ea"/>
              </a:rPr>
              <a:t>價值觀，發展</a:t>
            </a:r>
            <a:r>
              <a:rPr lang="zh-TW" altLang="en-US" sz="2800" dirty="0">
                <a:latin typeface="+mn-ea"/>
              </a:rPr>
              <a:t>共同願景並激起承諾與奉獻的</a:t>
            </a:r>
            <a:r>
              <a:rPr lang="zh-TW" altLang="en-US" sz="2800" dirty="0" smtClean="0">
                <a:latin typeface="+mn-ea"/>
              </a:rPr>
              <a:t>精神。</a:t>
            </a:r>
            <a:endParaRPr lang="en-US" altLang="zh-TW" sz="2800" dirty="0">
              <a:latin typeface="+mn-ea"/>
            </a:endParaRPr>
          </a:p>
          <a:p>
            <a:pPr marL="0" indent="0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en-US" sz="2800" dirty="0">
                <a:solidFill>
                  <a:schemeClr val="tx2"/>
                </a:solidFill>
                <a:latin typeface="+mn-ea"/>
              </a:rPr>
              <a:t>團隊學習</a:t>
            </a:r>
          </a:p>
          <a:p>
            <a:pPr marL="449263" inden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Monotype Sorts" charset="2"/>
              <a:buNone/>
            </a:pPr>
            <a:r>
              <a:rPr lang="zh-TW" altLang="en-US" sz="2800" dirty="0" smtClean="0">
                <a:latin typeface="+mn-ea"/>
              </a:rPr>
              <a:t>轉換</a:t>
            </a:r>
            <a:r>
              <a:rPr lang="zh-TW" altLang="en-US" sz="2800" dirty="0">
                <a:latin typeface="+mn-ea"/>
              </a:rPr>
              <a:t>對話與集體思考的</a:t>
            </a:r>
            <a:r>
              <a:rPr lang="zh-TW" altLang="en-US" sz="2800" dirty="0" smtClean="0">
                <a:latin typeface="+mn-ea"/>
              </a:rPr>
              <a:t>技巧，讓</a:t>
            </a:r>
            <a:r>
              <a:rPr lang="zh-TW" altLang="en-US" sz="2800" dirty="0">
                <a:latin typeface="+mn-ea"/>
              </a:rPr>
              <a:t>群體發展出超乎個人的偉大智慧與</a:t>
            </a:r>
            <a:r>
              <a:rPr lang="zh-TW" altLang="en-US" sz="2800" dirty="0" smtClean="0">
                <a:latin typeface="+mn-ea"/>
              </a:rPr>
              <a:t>能力。</a:t>
            </a:r>
            <a:endParaRPr lang="en-US" altLang="zh-TW" sz="2800" dirty="0">
              <a:solidFill>
                <a:schemeClr val="tx2"/>
              </a:solidFill>
              <a:latin typeface="+mn-ea"/>
            </a:endParaRPr>
          </a:p>
          <a:p>
            <a:pPr marL="0" indent="0">
              <a:lnSpc>
                <a:spcPct val="6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en-US" sz="2800" dirty="0">
                <a:solidFill>
                  <a:schemeClr val="tx2"/>
                </a:solidFill>
                <a:latin typeface="+mn-ea"/>
              </a:rPr>
              <a:t>系統思考</a:t>
            </a:r>
            <a:r>
              <a:rPr lang="zh-TW" altLang="en-US" sz="2800" dirty="0">
                <a:latin typeface="+mn-ea"/>
              </a:rPr>
              <a:t> </a:t>
            </a:r>
          </a:p>
          <a:p>
            <a:pPr marL="539750" inden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Monotype Sorts" charset="2"/>
              <a:buNone/>
            </a:pPr>
            <a:r>
              <a:rPr lang="zh-TW" altLang="en-US" sz="2800" dirty="0" smtClean="0">
                <a:latin typeface="+mn-ea"/>
              </a:rPr>
              <a:t>以</a:t>
            </a:r>
            <a:r>
              <a:rPr lang="zh-TW" altLang="en-US" sz="2800" dirty="0">
                <a:latin typeface="+mn-ea"/>
              </a:rPr>
              <a:t>系統的觀念了解行為間相互</a:t>
            </a:r>
            <a:r>
              <a:rPr lang="zh-TW" altLang="en-US" sz="2800" dirty="0" smtClean="0">
                <a:latin typeface="+mn-ea"/>
              </a:rPr>
              <a:t>關係，並</a:t>
            </a:r>
            <a:r>
              <a:rPr lang="zh-TW" altLang="en-US" sz="2800" dirty="0">
                <a:latin typeface="+mn-ea"/>
              </a:rPr>
              <a:t>探尋問題的根源及尋找高槓桿</a:t>
            </a:r>
            <a:r>
              <a:rPr lang="zh-TW" altLang="en-US" sz="2800" dirty="0" smtClean="0">
                <a:latin typeface="+mn-ea"/>
              </a:rPr>
              <a:t>解。</a:t>
            </a:r>
            <a:endParaRPr lang="en-US" altLang="zh-TW" sz="2800" dirty="0">
              <a:latin typeface="+mn-ea"/>
            </a:endParaRP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55630-37AC-485C-9F2C-B7569AFFB44F}" type="slidenum">
              <a:rPr lang="en-US" altLang="zh-TW"/>
              <a:pPr/>
              <a:t>19</a:t>
            </a:fld>
            <a:endParaRPr lang="en-US" altLang="zh-TW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A48B3-9D80-47CA-B887-0087940947C1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1089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276872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400" dirty="0" smtClean="0"/>
              <a:t>學習型組織</a:t>
            </a:r>
          </a:p>
        </p:txBody>
      </p:sp>
      <p:pic>
        <p:nvPicPr>
          <p:cNvPr id="149508" name="Picture 3" descr="j0254421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3568" y="1340768"/>
            <a:ext cx="2848247" cy="288795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學習的定義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4495800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zh-TW" alt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人是天生的學習者，我們從出生就不斷在學習。</a:t>
            </a:r>
            <a:endParaRPr lang="en-US" altLang="zh-TW" sz="28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30000"/>
              </a:lnSpc>
            </a:pPr>
            <a:r>
              <a:rPr lang="zh-TW" altLang="en-US" sz="2800" dirty="0" smtClean="0">
                <a:latin typeface="Times New Roman" pitchFamily="18" charset="0"/>
                <a:cs typeface="Times New Roman" pitchFamily="18" charset="0"/>
              </a:rPr>
              <a:t>人類改變自我的力量，亦即學習，可能是自身中最深刻動人的一件事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(Thorndike, 1931)</a:t>
            </a:r>
            <a:r>
              <a:rPr lang="zh-TW" altLang="en-US" sz="2800" dirty="0" smtClean="0">
                <a:latin typeface="Times New Roman" pitchFamily="18" charset="0"/>
                <a:cs typeface="Times New Roman" pitchFamily="18" charset="0"/>
              </a:rPr>
              <a:t>。</a:t>
            </a:r>
            <a:endParaRPr lang="en-US" altLang="zh-TW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zh-TW" altLang="en-US" sz="2800" dirty="0" smtClean="0">
                <a:latin typeface="Times New Roman" pitchFamily="18" charset="0"/>
                <a:cs typeface="Times New Roman" pitchFamily="18" charset="0"/>
              </a:rPr>
              <a:t>學習是由於增強練習的效果，而在行為潛能上產生相當持久性的改變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(Kimble, 1967)</a:t>
            </a:r>
            <a:r>
              <a:rPr lang="zh-TW" altLang="en-US" sz="2800" dirty="0" smtClean="0">
                <a:latin typeface="Times New Roman" pitchFamily="18" charset="0"/>
                <a:cs typeface="Times New Roman" pitchFamily="18" charset="0"/>
              </a:rPr>
              <a:t>。</a:t>
            </a:r>
            <a:endParaRPr lang="en-US" altLang="zh-TW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altLang="zh-TW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4C2F1D-1F1A-455E-9C7D-7872E633EAF7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  <p:pic>
        <p:nvPicPr>
          <p:cNvPr id="3076" name="Picture 4" descr="http://www.chineesonderwijs.nl/assets/images/nieuws/277/kolb_c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3861048"/>
            <a:ext cx="3810000" cy="2286001"/>
          </a:xfrm>
          <a:prstGeom prst="rect">
            <a:avLst/>
          </a:prstGeom>
          <a:noFill/>
        </p:spPr>
      </p:pic>
      <p:sp>
        <p:nvSpPr>
          <p:cNvPr id="7" name="文字方塊 6"/>
          <p:cNvSpPr txBox="1"/>
          <p:nvPr/>
        </p:nvSpPr>
        <p:spPr>
          <a:xfrm>
            <a:off x="5292080" y="6165304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庫伯的學習圈理論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個人學習與組織學習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dirty="0" smtClean="0"/>
              <a:t>個人學習與組織學習之間存在相互影響、相互制約的互動作用。組織學習主要是具有共同思維模式的個體行為的結果。組織學習過程比個體學習過程更為複雜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TW" sz="2800" dirty="0" err="1" smtClean="0">
                <a:latin typeface="Times New Roman" pitchFamily="18" charset="0"/>
                <a:cs typeface="Times New Roman" pitchFamily="18" charset="0"/>
              </a:rPr>
              <a:t>Agris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altLang="zh-TW" sz="2800" dirty="0" err="1" smtClean="0">
                <a:latin typeface="Times New Roman" pitchFamily="18" charset="0"/>
                <a:cs typeface="Times New Roman" pitchFamily="18" charset="0"/>
              </a:rPr>
              <a:t>Schon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r>
              <a:rPr lang="zh-TW" altLang="en-US" sz="2800" dirty="0" smtClean="0"/>
              <a:t>彼得</a:t>
            </a:r>
            <a:r>
              <a:rPr lang="en-US" altLang="zh-TW" sz="2800" dirty="0" smtClean="0"/>
              <a:t>·</a:t>
            </a:r>
            <a:r>
              <a:rPr lang="zh-TW" altLang="en-US" sz="2800" dirty="0" smtClean="0"/>
              <a:t>聖吉指出，學習型組織是「大家得以不斷突破自己的能力上限，創造真心嚮往的結果，培養全新、前瞻而開闊的思考方式</a:t>
            </a:r>
            <a:r>
              <a:rPr lang="en-US" altLang="zh-TW" sz="2800" dirty="0" smtClean="0"/>
              <a:t>,</a:t>
            </a:r>
            <a:r>
              <a:rPr lang="zh-TW" altLang="en-US" sz="2800" dirty="0" smtClean="0"/>
              <a:t>全力實現共同的抱負，以及不斷一起學習如何共同學習」。</a:t>
            </a:r>
            <a:endParaRPr lang="zh-TW" altLang="en-US" sz="2800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4C2F1D-1F1A-455E-9C7D-7872E633EAF7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  <p:pic>
        <p:nvPicPr>
          <p:cNvPr id="27650" name="Picture 2" descr="http://i1.ce.cn/book/zzdt/200906/17/W02009061735478281588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4653136"/>
            <a:ext cx="1477347" cy="17728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706D46-F513-4E10-8122-6C6774DA8D0E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pic>
        <p:nvPicPr>
          <p:cNvPr id="1040386" name="Picture 2" descr="二度遭劫"/>
          <p:cNvPicPr>
            <a:picLocks noChangeAspect="1" noChangeArrowheads="1"/>
          </p:cNvPicPr>
          <p:nvPr/>
        </p:nvPicPr>
        <p:blipFill>
          <a:blip r:embed="rId2" cstate="print">
            <a:lum contrast="48000"/>
          </a:blip>
          <a:srcRect/>
          <a:stretch>
            <a:fillRect/>
          </a:stretch>
        </p:blipFill>
        <p:spPr bwMode="auto">
          <a:xfrm>
            <a:off x="1138238" y="1392238"/>
            <a:ext cx="6865937" cy="407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0532" name="Rectangle 3"/>
          <p:cNvSpPr>
            <a:spLocks noChangeArrowheads="1"/>
          </p:cNvSpPr>
          <p:nvPr/>
        </p:nvSpPr>
        <p:spPr bwMode="auto">
          <a:xfrm>
            <a:off x="381000" y="228600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 dirty="0" smtClean="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反</a:t>
            </a:r>
            <a:r>
              <a:rPr lang="zh-TW" altLang="en-US" sz="4000" b="1" dirty="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學習型組織常是必然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40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40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041BD2-5035-4C52-80F1-95882E186B02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48131" name="Rectangle 27"/>
          <p:cNvSpPr>
            <a:spLocks noChangeArrowheads="1"/>
          </p:cNvSpPr>
          <p:nvPr/>
        </p:nvSpPr>
        <p:spPr bwMode="auto">
          <a:xfrm>
            <a:off x="468313" y="1484313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709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z="3600" dirty="0" smtClean="0"/>
              <a:t>衰退期：專業本位過頭 </a:t>
            </a:r>
            <a:r>
              <a:rPr lang="en-US" altLang="zh-TW" sz="3600" dirty="0" smtClean="0"/>
              <a:t>+ </a:t>
            </a:r>
            <a:r>
              <a:rPr lang="zh-TW" altLang="en-US" sz="3600" dirty="0" smtClean="0"/>
              <a:t>團隊能力不足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914400" y="990600"/>
            <a:ext cx="7086600" cy="3178175"/>
            <a:chOff x="576" y="888"/>
            <a:chExt cx="4464" cy="2002"/>
          </a:xfrm>
        </p:grpSpPr>
        <p:sp>
          <p:nvSpPr>
            <p:cNvPr id="48148" name="Line 4"/>
            <p:cNvSpPr>
              <a:spLocks noChangeShapeType="1"/>
            </p:cNvSpPr>
            <p:nvPr/>
          </p:nvSpPr>
          <p:spPr bwMode="auto">
            <a:xfrm>
              <a:off x="1488" y="2544"/>
              <a:ext cx="3552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8149" name="Freeform 5"/>
            <p:cNvSpPr>
              <a:spLocks/>
            </p:cNvSpPr>
            <p:nvPr/>
          </p:nvSpPr>
          <p:spPr bwMode="auto">
            <a:xfrm>
              <a:off x="1488" y="888"/>
              <a:ext cx="3264" cy="1656"/>
            </a:xfrm>
            <a:custGeom>
              <a:avLst/>
              <a:gdLst>
                <a:gd name="T0" fmla="*/ 0 w 3216"/>
                <a:gd name="T1" fmla="*/ 1608 h 1608"/>
                <a:gd name="T2" fmla="*/ 960 w 3216"/>
                <a:gd name="T3" fmla="*/ 1080 h 1608"/>
                <a:gd name="T4" fmla="*/ 1776 w 3216"/>
                <a:gd name="T5" fmla="*/ 216 h 1608"/>
                <a:gd name="T6" fmla="*/ 2544 w 3216"/>
                <a:gd name="T7" fmla="*/ 120 h 1608"/>
                <a:gd name="T8" fmla="*/ 3216 w 3216"/>
                <a:gd name="T9" fmla="*/ 936 h 16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16"/>
                <a:gd name="T16" fmla="*/ 0 h 1608"/>
                <a:gd name="T17" fmla="*/ 3216 w 3216"/>
                <a:gd name="T18" fmla="*/ 1608 h 16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16" h="1608">
                  <a:moveTo>
                    <a:pt x="0" y="1608"/>
                  </a:moveTo>
                  <a:cubicBezTo>
                    <a:pt x="332" y="1460"/>
                    <a:pt x="664" y="1312"/>
                    <a:pt x="960" y="1080"/>
                  </a:cubicBezTo>
                  <a:cubicBezTo>
                    <a:pt x="1256" y="848"/>
                    <a:pt x="1512" y="376"/>
                    <a:pt x="1776" y="216"/>
                  </a:cubicBezTo>
                  <a:cubicBezTo>
                    <a:pt x="2040" y="56"/>
                    <a:pt x="2304" y="0"/>
                    <a:pt x="2544" y="120"/>
                  </a:cubicBezTo>
                  <a:cubicBezTo>
                    <a:pt x="2784" y="240"/>
                    <a:pt x="3000" y="588"/>
                    <a:pt x="3216" y="936"/>
                  </a:cubicBezTo>
                </a:path>
              </a:pathLst>
            </a:custGeom>
            <a:noFill/>
            <a:ln w="5715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8150" name="Line 6"/>
            <p:cNvSpPr>
              <a:spLocks noChangeShapeType="1"/>
            </p:cNvSpPr>
            <p:nvPr/>
          </p:nvSpPr>
          <p:spPr bwMode="auto">
            <a:xfrm>
              <a:off x="2064" y="2256"/>
              <a:ext cx="0" cy="28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8151" name="Line 7"/>
            <p:cNvSpPr>
              <a:spLocks noChangeShapeType="1"/>
            </p:cNvSpPr>
            <p:nvPr/>
          </p:nvSpPr>
          <p:spPr bwMode="auto">
            <a:xfrm>
              <a:off x="2640" y="1824"/>
              <a:ext cx="0" cy="72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8152" name="Line 8"/>
            <p:cNvSpPr>
              <a:spLocks noChangeShapeType="1"/>
            </p:cNvSpPr>
            <p:nvPr/>
          </p:nvSpPr>
          <p:spPr bwMode="auto">
            <a:xfrm>
              <a:off x="3264" y="1152"/>
              <a:ext cx="0" cy="1392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8153" name="Line 9"/>
            <p:cNvSpPr>
              <a:spLocks noChangeShapeType="1"/>
            </p:cNvSpPr>
            <p:nvPr/>
          </p:nvSpPr>
          <p:spPr bwMode="auto">
            <a:xfrm>
              <a:off x="3984" y="1008"/>
              <a:ext cx="0" cy="1536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8154" name="Text Box 10"/>
            <p:cNvSpPr txBox="1">
              <a:spLocks noChangeArrowheads="1"/>
            </p:cNvSpPr>
            <p:nvPr/>
          </p:nvSpPr>
          <p:spPr bwMode="auto">
            <a:xfrm>
              <a:off x="1488" y="2640"/>
              <a:ext cx="3476" cy="250"/>
            </a:xfrm>
            <a:prstGeom prst="rect">
              <a:avLst/>
            </a:prstGeom>
            <a:solidFill>
              <a:srgbClr val="FF00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TW" altLang="en-US" sz="2000" b="1">
                  <a:solidFill>
                    <a:srgbClr val="000066"/>
                  </a:solidFill>
                  <a:latin typeface="標楷體" pitchFamily="65" charset="-120"/>
                  <a:ea typeface="標楷體" pitchFamily="65" charset="-120"/>
                </a:rPr>
                <a:t>導入期</a:t>
              </a:r>
              <a:r>
                <a:rPr lang="zh-TW" altLang="en-US" sz="20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 </a:t>
              </a:r>
              <a:r>
                <a:rPr lang="zh-TW" altLang="en-US" sz="2000" b="1">
                  <a:solidFill>
                    <a:schemeClr val="bg1"/>
                  </a:solidFill>
                  <a:latin typeface="標楷體" pitchFamily="65" charset="-120"/>
                  <a:ea typeface="標楷體" pitchFamily="65" charset="-120"/>
                </a:rPr>
                <a:t>發展期</a:t>
              </a:r>
              <a:r>
                <a:rPr lang="zh-TW" altLang="en-US" sz="20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  </a:t>
              </a:r>
              <a:r>
                <a:rPr lang="zh-TW" altLang="en-US" sz="2000" b="1">
                  <a:solidFill>
                    <a:srgbClr val="006600"/>
                  </a:solidFill>
                  <a:latin typeface="標楷體" pitchFamily="65" charset="-120"/>
                  <a:ea typeface="標楷體" pitchFamily="65" charset="-120"/>
                </a:rPr>
                <a:t>成長期  成熟期</a:t>
              </a:r>
              <a:r>
                <a:rPr lang="zh-TW" altLang="en-US" sz="20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    </a:t>
              </a:r>
              <a:r>
                <a:rPr lang="zh-TW" altLang="en-US" sz="20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衰退期</a:t>
              </a:r>
              <a:r>
                <a:rPr lang="zh-TW" altLang="en-US" sz="2000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   </a:t>
              </a:r>
            </a:p>
          </p:txBody>
        </p:sp>
        <p:sp>
          <p:nvSpPr>
            <p:cNvPr id="48155" name="Text Box 11"/>
            <p:cNvSpPr txBox="1">
              <a:spLocks noChangeArrowheads="1"/>
            </p:cNvSpPr>
            <p:nvPr/>
          </p:nvSpPr>
          <p:spPr bwMode="auto">
            <a:xfrm>
              <a:off x="576" y="2640"/>
              <a:ext cx="756" cy="250"/>
            </a:xfrm>
            <a:prstGeom prst="rect">
              <a:avLst/>
            </a:prstGeom>
            <a:solidFill>
              <a:srgbClr val="FF00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TW" altLang="en-US" sz="20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生命週期</a:t>
              </a:r>
              <a:endParaRPr lang="zh-TW" altLang="en-US" sz="2000" b="1">
                <a:solidFill>
                  <a:srgbClr val="FFFFFF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1709068" name="Text Box 12"/>
          <p:cNvSpPr txBox="1">
            <a:spLocks noChangeArrowheads="1"/>
          </p:cNvSpPr>
          <p:nvPr/>
        </p:nvSpPr>
        <p:spPr bwMode="auto">
          <a:xfrm>
            <a:off x="914400" y="4953000"/>
            <a:ext cx="1200150" cy="396875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0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企業能力</a:t>
            </a:r>
            <a:endParaRPr lang="zh-TW" altLang="en-US" sz="2000" b="1">
              <a:solidFill>
                <a:srgbClr val="FFFFFF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914400" y="4343400"/>
            <a:ext cx="6965950" cy="396875"/>
            <a:chOff x="576" y="2976"/>
            <a:chExt cx="4388" cy="250"/>
          </a:xfrm>
        </p:grpSpPr>
        <p:sp>
          <p:nvSpPr>
            <p:cNvPr id="48146" name="Text Box 14"/>
            <p:cNvSpPr txBox="1">
              <a:spLocks noChangeArrowheads="1"/>
            </p:cNvSpPr>
            <p:nvPr/>
          </p:nvSpPr>
          <p:spPr bwMode="auto">
            <a:xfrm>
              <a:off x="1488" y="2976"/>
              <a:ext cx="3476" cy="250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TW" altLang="en-US" sz="2000" b="1">
                  <a:solidFill>
                    <a:srgbClr val="000066"/>
                  </a:solidFill>
                  <a:latin typeface="標楷體" pitchFamily="65" charset="-120"/>
                  <a:ea typeface="標楷體" pitchFamily="65" charset="-120"/>
                </a:rPr>
                <a:t>自由式</a:t>
              </a:r>
              <a:r>
                <a:rPr lang="zh-TW" altLang="en-US" sz="20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 </a:t>
              </a:r>
              <a:r>
                <a:rPr lang="zh-TW" altLang="en-US" sz="2000" b="1">
                  <a:solidFill>
                    <a:schemeClr val="bg1"/>
                  </a:solidFill>
                  <a:latin typeface="標楷體" pitchFamily="65" charset="-120"/>
                  <a:ea typeface="標楷體" pitchFamily="65" charset="-120"/>
                </a:rPr>
                <a:t>簡單式</a:t>
              </a:r>
              <a:r>
                <a:rPr lang="zh-TW" altLang="en-US" sz="20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  </a:t>
              </a:r>
              <a:r>
                <a:rPr lang="zh-TW" altLang="en-US" sz="2000" b="1">
                  <a:solidFill>
                    <a:srgbClr val="006600"/>
                  </a:solidFill>
                  <a:latin typeface="標楷體" pitchFamily="65" charset="-120"/>
                  <a:ea typeface="標楷體" pitchFamily="65" charset="-120"/>
                </a:rPr>
                <a:t>機械式  複雜式</a:t>
              </a:r>
              <a:r>
                <a:rPr lang="zh-TW" altLang="en-US" sz="20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    </a:t>
              </a:r>
              <a:r>
                <a:rPr lang="zh-TW" altLang="en-US" sz="20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縮減式</a:t>
              </a:r>
              <a:r>
                <a:rPr lang="zh-TW" altLang="en-US" sz="2000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   </a:t>
              </a:r>
            </a:p>
          </p:txBody>
        </p:sp>
        <p:sp>
          <p:nvSpPr>
            <p:cNvPr id="48147" name="Text Box 15"/>
            <p:cNvSpPr txBox="1">
              <a:spLocks noChangeArrowheads="1"/>
            </p:cNvSpPr>
            <p:nvPr/>
          </p:nvSpPr>
          <p:spPr bwMode="auto">
            <a:xfrm>
              <a:off x="576" y="2976"/>
              <a:ext cx="756" cy="250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TW" altLang="en-US" sz="20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組織結構</a:t>
              </a:r>
              <a:endParaRPr lang="zh-TW" altLang="en-US" sz="2000" b="1">
                <a:solidFill>
                  <a:srgbClr val="FFFFFF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914400" y="5791200"/>
            <a:ext cx="4495800" cy="400050"/>
            <a:chOff x="576" y="3648"/>
            <a:chExt cx="2832" cy="252"/>
          </a:xfrm>
        </p:grpSpPr>
        <p:sp>
          <p:nvSpPr>
            <p:cNvPr id="48142" name="Text Box 17"/>
            <p:cNvSpPr txBox="1">
              <a:spLocks noChangeArrowheads="1"/>
            </p:cNvSpPr>
            <p:nvPr/>
          </p:nvSpPr>
          <p:spPr bwMode="auto">
            <a:xfrm>
              <a:off x="576" y="3648"/>
              <a:ext cx="1086" cy="252"/>
            </a:xfrm>
            <a:prstGeom prst="rect">
              <a:avLst/>
            </a:prstGeom>
            <a:solidFill>
              <a:srgbClr val="99FF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TW" altLang="en-US" sz="2000" b="1" dirty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組織</a:t>
              </a:r>
              <a:r>
                <a:rPr lang="zh-TW" altLang="en-US" sz="2000" b="1" dirty="0" smtClean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轉型時機</a:t>
              </a:r>
              <a:endParaRPr lang="zh-TW" altLang="en-US" sz="20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48143" name="Line 18"/>
            <p:cNvSpPr>
              <a:spLocks noChangeShapeType="1"/>
            </p:cNvSpPr>
            <p:nvPr/>
          </p:nvSpPr>
          <p:spPr bwMode="auto">
            <a:xfrm>
              <a:off x="2880" y="3792"/>
              <a:ext cx="528" cy="0"/>
            </a:xfrm>
            <a:prstGeom prst="line">
              <a:avLst/>
            </a:prstGeom>
            <a:noFill/>
            <a:ln w="57150">
              <a:solidFill>
                <a:srgbClr val="99FF33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8144" name="Line 19"/>
            <p:cNvSpPr>
              <a:spLocks noChangeShapeType="1"/>
            </p:cNvSpPr>
            <p:nvPr/>
          </p:nvSpPr>
          <p:spPr bwMode="auto">
            <a:xfrm>
              <a:off x="2832" y="3744"/>
              <a:ext cx="0" cy="144"/>
            </a:xfrm>
            <a:prstGeom prst="line">
              <a:avLst/>
            </a:prstGeom>
            <a:noFill/>
            <a:ln w="57150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8145" name="Line 20"/>
            <p:cNvSpPr>
              <a:spLocks noChangeShapeType="1"/>
            </p:cNvSpPr>
            <p:nvPr/>
          </p:nvSpPr>
          <p:spPr bwMode="auto">
            <a:xfrm>
              <a:off x="3408" y="3744"/>
              <a:ext cx="0" cy="144"/>
            </a:xfrm>
            <a:prstGeom prst="line">
              <a:avLst/>
            </a:prstGeom>
            <a:noFill/>
            <a:ln w="57150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709077" name="Freeform 21"/>
          <p:cNvSpPr>
            <a:spLocks/>
          </p:cNvSpPr>
          <p:nvPr/>
        </p:nvSpPr>
        <p:spPr bwMode="auto">
          <a:xfrm>
            <a:off x="2362200" y="4953000"/>
            <a:ext cx="5638800" cy="762000"/>
          </a:xfrm>
          <a:custGeom>
            <a:avLst/>
            <a:gdLst>
              <a:gd name="T0" fmla="*/ 0 w 1296"/>
              <a:gd name="T1" fmla="*/ 816 h 816"/>
              <a:gd name="T2" fmla="*/ 912 w 1296"/>
              <a:gd name="T3" fmla="*/ 480 h 816"/>
              <a:gd name="T4" fmla="*/ 1296 w 1296"/>
              <a:gd name="T5" fmla="*/ 0 h 816"/>
              <a:gd name="T6" fmla="*/ 0 60000 65536"/>
              <a:gd name="T7" fmla="*/ 0 60000 65536"/>
              <a:gd name="T8" fmla="*/ 0 60000 65536"/>
              <a:gd name="T9" fmla="*/ 0 w 1296"/>
              <a:gd name="T10" fmla="*/ 0 h 816"/>
              <a:gd name="T11" fmla="*/ 1296 w 1296"/>
              <a:gd name="T12" fmla="*/ 816 h 8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96" h="816">
                <a:moveTo>
                  <a:pt x="0" y="816"/>
                </a:moveTo>
                <a:cubicBezTo>
                  <a:pt x="348" y="716"/>
                  <a:pt x="696" y="616"/>
                  <a:pt x="912" y="480"/>
                </a:cubicBezTo>
                <a:cubicBezTo>
                  <a:pt x="1128" y="344"/>
                  <a:pt x="1232" y="80"/>
                  <a:pt x="1296" y="0"/>
                </a:cubicBezTo>
              </a:path>
            </a:pathLst>
          </a:custGeom>
          <a:noFill/>
          <a:ln w="76200">
            <a:solidFill>
              <a:schemeClr val="tx2"/>
            </a:solidFill>
            <a:prstDash val="dash"/>
            <a:round/>
            <a:headEnd type="diamond" w="med" len="med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709078" name="Freeform 22"/>
          <p:cNvSpPr>
            <a:spLocks/>
          </p:cNvSpPr>
          <p:nvPr/>
        </p:nvSpPr>
        <p:spPr bwMode="auto">
          <a:xfrm>
            <a:off x="2362200" y="4953000"/>
            <a:ext cx="5638800" cy="990600"/>
          </a:xfrm>
          <a:custGeom>
            <a:avLst/>
            <a:gdLst>
              <a:gd name="T0" fmla="*/ 0 w 2640"/>
              <a:gd name="T1" fmla="*/ 0 h 1296"/>
              <a:gd name="T2" fmla="*/ 1008 w 2640"/>
              <a:gd name="T3" fmla="*/ 1008 h 1296"/>
              <a:gd name="T4" fmla="*/ 2640 w 2640"/>
              <a:gd name="T5" fmla="*/ 1296 h 1296"/>
              <a:gd name="T6" fmla="*/ 0 60000 65536"/>
              <a:gd name="T7" fmla="*/ 0 60000 65536"/>
              <a:gd name="T8" fmla="*/ 0 60000 65536"/>
              <a:gd name="T9" fmla="*/ 0 w 2640"/>
              <a:gd name="T10" fmla="*/ 0 h 1296"/>
              <a:gd name="T11" fmla="*/ 2640 w 2640"/>
              <a:gd name="T12" fmla="*/ 1296 h 1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40" h="1296">
                <a:moveTo>
                  <a:pt x="0" y="0"/>
                </a:moveTo>
                <a:cubicBezTo>
                  <a:pt x="284" y="396"/>
                  <a:pt x="568" y="792"/>
                  <a:pt x="1008" y="1008"/>
                </a:cubicBezTo>
                <a:cubicBezTo>
                  <a:pt x="1448" y="1224"/>
                  <a:pt x="2368" y="1248"/>
                  <a:pt x="2640" y="1296"/>
                </a:cubicBezTo>
              </a:path>
            </a:pathLst>
          </a:custGeom>
          <a:noFill/>
          <a:ln w="76200">
            <a:solidFill>
              <a:srgbClr val="00CC00"/>
            </a:solidFill>
            <a:prstDash val="sysDot"/>
            <a:round/>
            <a:headEnd type="diamond" w="med" len="med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709079" name="AutoShape 23"/>
          <p:cNvSpPr>
            <a:spLocks noChangeArrowheads="1"/>
          </p:cNvSpPr>
          <p:nvPr/>
        </p:nvSpPr>
        <p:spPr bwMode="auto">
          <a:xfrm>
            <a:off x="5105400" y="2438400"/>
            <a:ext cx="2286000" cy="609600"/>
          </a:xfrm>
          <a:prstGeom prst="wedgeRoundRectCallout">
            <a:avLst>
              <a:gd name="adj1" fmla="val 64653"/>
              <a:gd name="adj2" fmla="val 372917"/>
              <a:gd name="adj3" fmla="val 16667"/>
            </a:avLst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zh-TW" altLang="en-US" sz="2400" b="1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專業本位過頭</a:t>
            </a:r>
          </a:p>
        </p:txBody>
      </p:sp>
      <p:sp>
        <p:nvSpPr>
          <p:cNvPr id="1709080" name="AutoShape 24"/>
          <p:cNvSpPr>
            <a:spLocks noChangeArrowheads="1"/>
          </p:cNvSpPr>
          <p:nvPr/>
        </p:nvSpPr>
        <p:spPr bwMode="auto">
          <a:xfrm>
            <a:off x="6934200" y="3505200"/>
            <a:ext cx="2209800" cy="609600"/>
          </a:xfrm>
          <a:prstGeom prst="wedgeRoundRectCallout">
            <a:avLst>
              <a:gd name="adj1" fmla="val -13218"/>
              <a:gd name="adj2" fmla="val 311981"/>
              <a:gd name="adj3" fmla="val 16667"/>
            </a:avLst>
          </a:prstGeom>
          <a:solidFill>
            <a:srgbClr val="00CC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zh-TW" altLang="en-US" sz="2400" b="1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團隊能力不足</a:t>
            </a:r>
          </a:p>
        </p:txBody>
      </p:sp>
      <p:pic>
        <p:nvPicPr>
          <p:cNvPr id="48141" name="Picture 25" descr="j0223742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4213" y="1554163"/>
            <a:ext cx="1727200" cy="12287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9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9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1709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9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09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09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9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0" dur="500"/>
                                        <p:tgtEl>
                                          <p:spTgt spid="1709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9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09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09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9068" grpId="0" animBg="1" autoUpdateAnimBg="0"/>
      <p:bldP spid="1709077" grpId="0" animBg="1"/>
      <p:bldP spid="1709078" grpId="0" animBg="1"/>
      <p:bldP spid="1709079" grpId="0" animBg="1" autoUpdateAnimBg="0"/>
      <p:bldP spid="1709080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0A0B59-6A7F-4A7B-AA79-30778AF097FC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151555" name="Rectangle 2"/>
          <p:cNvSpPr>
            <a:spLocks noChangeArrowheads="1"/>
          </p:cNvSpPr>
          <p:nvPr/>
        </p:nvSpPr>
        <p:spPr bwMode="auto">
          <a:xfrm>
            <a:off x="685800" y="228600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 dirty="0" smtClean="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學習</a:t>
            </a:r>
            <a:r>
              <a:rPr lang="zh-TW" altLang="en-US" sz="4000" b="1" dirty="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型組織卻非常態</a:t>
            </a:r>
          </a:p>
        </p:txBody>
      </p:sp>
      <p:pic>
        <p:nvPicPr>
          <p:cNvPr id="1041411" name="Picture 3" descr="BD04972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447800"/>
            <a:ext cx="4953000" cy="371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1412" name="Text Box 4"/>
          <p:cNvSpPr txBox="1">
            <a:spLocks noChangeArrowheads="1"/>
          </p:cNvSpPr>
          <p:nvPr/>
        </p:nvSpPr>
        <p:spPr bwMode="auto">
          <a:xfrm>
            <a:off x="1600200" y="5334000"/>
            <a:ext cx="58959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32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兩個臭皮匠，勝過一個諸葛亮。</a:t>
            </a:r>
          </a:p>
        </p:txBody>
      </p:sp>
      <p:pic>
        <p:nvPicPr>
          <p:cNvPr id="151558" name="Picture 5" descr="People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3276600"/>
            <a:ext cx="974725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1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1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41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A655E7-45AB-4287-BFC9-E0849EB7848E}" type="slidenum">
              <a:rPr lang="en-US" altLang="zh-TW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128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dirty="0" smtClean="0"/>
              <a:t>學習型</a:t>
            </a:r>
            <a:r>
              <a:rPr lang="zh-TW" altLang="en-US" dirty="0" smtClean="0"/>
              <a:t>組織比較</a:t>
            </a:r>
            <a:endParaRPr lang="zh-TW" altLang="en-US" dirty="0" smtClean="0"/>
          </a:p>
        </p:txBody>
      </p:sp>
      <p:pic>
        <p:nvPicPr>
          <p:cNvPr id="1283075" name="Picture 3"/>
          <p:cNvPicPr>
            <a:picLocks noChangeAspect="1" noChangeArrowheads="1"/>
          </p:cNvPicPr>
          <p:nvPr/>
        </p:nvPicPr>
        <p:blipFill>
          <a:blip r:embed="rId2" cstate="print">
            <a:lum bright="-48000" contrast="60000"/>
          </a:blip>
          <a:srcRect/>
          <a:stretch>
            <a:fillRect/>
          </a:stretch>
        </p:blipFill>
        <p:spPr bwMode="auto">
          <a:xfrm>
            <a:off x="914400" y="1066800"/>
            <a:ext cx="7410450" cy="520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2581" name="Picture 4" descr="j0303434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50825" y="5734050"/>
            <a:ext cx="838200" cy="6000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C143EE-6FFF-4D1F-A43D-19522239A314}" type="slidenum">
              <a:rPr lang="en-US" altLang="zh-TW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128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學習型組織的</a:t>
            </a:r>
            <a:r>
              <a:rPr lang="en-US" altLang="zh-TW" smtClean="0">
                <a:latin typeface="Times New Roman" pitchFamily="18" charset="0"/>
              </a:rPr>
              <a:t>7 “C”</a:t>
            </a:r>
          </a:p>
        </p:txBody>
      </p:sp>
      <p:sp>
        <p:nvSpPr>
          <p:cNvPr id="1284101" name="Text Box 5"/>
          <p:cNvSpPr txBox="1">
            <a:spLocks noChangeArrowheads="1"/>
          </p:cNvSpPr>
          <p:nvPr/>
        </p:nvSpPr>
        <p:spPr bwMode="auto">
          <a:xfrm>
            <a:off x="479425" y="1700213"/>
            <a:ext cx="8664575" cy="275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73063" indent="-373063"/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1. 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持續學習（</a:t>
            </a:r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continuous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）：持續學習，不斷地精進</a:t>
            </a:r>
            <a:r>
              <a:rPr lang="zh-TW" altLang="en-US" sz="2500" b="1">
                <a:latin typeface="Times New Roman" pitchFamily="18" charset="0"/>
              </a:rPr>
              <a:t>；</a:t>
            </a:r>
          </a:p>
          <a:p>
            <a:pPr marL="373063" indent="-373063"/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2. 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合作關係（</a:t>
            </a:r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collaborative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）：成員間深切合作與支持</a:t>
            </a:r>
            <a:r>
              <a:rPr lang="zh-TW" altLang="en-US" sz="2500" b="1">
                <a:latin typeface="Times New Roman" pitchFamily="18" charset="0"/>
              </a:rPr>
              <a:t>；</a:t>
            </a:r>
          </a:p>
          <a:p>
            <a:pPr marL="373063" indent="-373063"/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3. 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聯繫網路（</a:t>
            </a:r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connected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）：成員間超限制互動環境</a:t>
            </a:r>
            <a:r>
              <a:rPr lang="zh-TW" altLang="en-US" sz="2500" b="1">
                <a:latin typeface="Times New Roman" pitchFamily="18" charset="0"/>
              </a:rPr>
              <a:t>；</a:t>
            </a:r>
          </a:p>
          <a:p>
            <a:pPr marL="373063" indent="-373063"/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4. 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集體共享（</a:t>
            </a:r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collective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）：組織整體智慧集結</a:t>
            </a:r>
            <a:r>
              <a:rPr lang="zh-TW" altLang="en-US" sz="2500" b="1">
                <a:latin typeface="Times New Roman" pitchFamily="18" charset="0"/>
              </a:rPr>
              <a:t>；</a:t>
            </a:r>
          </a:p>
          <a:p>
            <a:pPr marL="373063" indent="-373063"/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5. 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創新發展（</a:t>
            </a:r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creative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）：創新改良與發展</a:t>
            </a:r>
            <a:r>
              <a:rPr lang="zh-TW" altLang="en-US" sz="2500" b="1">
                <a:latin typeface="Times New Roman" pitchFamily="18" charset="0"/>
              </a:rPr>
              <a:t>；</a:t>
            </a:r>
          </a:p>
          <a:p>
            <a:pPr marL="373063" indent="-373063"/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6. </a:t>
            </a:r>
            <a:r>
              <a:rPr lang="zh-TW" altLang="en-US" sz="2500" b="1">
                <a:latin typeface="Times New Roman" pitchFamily="18" charset="0"/>
                <a:ea typeface="標楷體" pitchFamily="65" charset="-120"/>
              </a:rPr>
              <a:t>科技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應用（</a:t>
            </a:r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captured &amp; codified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）：善用科技能力與方法；</a:t>
            </a:r>
            <a:endParaRPr lang="zh-TW" altLang="en-US" sz="2500" b="1">
              <a:latin typeface="Times New Roman" pitchFamily="18" charset="0"/>
            </a:endParaRPr>
          </a:p>
          <a:p>
            <a:pPr marL="373063" indent="-373063"/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7. 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建立能力（</a:t>
            </a:r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capacity building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）：建立組織永續經營能力。</a:t>
            </a:r>
            <a:r>
              <a:rPr lang="zh-TW" altLang="en-US" sz="2500" b="1">
                <a:latin typeface="Times New Roman" pitchFamily="18" charset="0"/>
                <a:ea typeface="標楷體" pitchFamily="65" charset="-120"/>
              </a:rPr>
              <a:t> </a:t>
            </a:r>
          </a:p>
        </p:txBody>
      </p:sp>
      <p:sp>
        <p:nvSpPr>
          <p:cNvPr id="153605" name="Text Box 6"/>
          <p:cNvSpPr txBox="1">
            <a:spLocks noChangeArrowheads="1"/>
          </p:cNvSpPr>
          <p:nvPr/>
        </p:nvSpPr>
        <p:spPr bwMode="auto">
          <a:xfrm>
            <a:off x="2292350" y="5257800"/>
            <a:ext cx="4151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>
                <a:latin typeface="Times New Roman" pitchFamily="18" charset="0"/>
                <a:ea typeface="標楷體" pitchFamily="65" charset="-120"/>
              </a:rPr>
              <a:t>資料來源：</a:t>
            </a: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Watkins &amp; Marsick,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1993</a:t>
            </a:r>
            <a:endParaRPr lang="en-US" altLang="zh-TW" sz="200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53606" name="Picture 7" descr="j0336582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516688" y="4437063"/>
            <a:ext cx="1360487" cy="16002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4101" grpId="0"/>
    </p:bld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km 5">
    <a:dk1>
      <a:srgbClr val="463416"/>
    </a:dk1>
    <a:lt1>
      <a:srgbClr val="FFFFFF"/>
    </a:lt1>
    <a:dk2>
      <a:srgbClr val="003399"/>
    </a:dk2>
    <a:lt2>
      <a:srgbClr val="E3E3FF"/>
    </a:lt2>
    <a:accent1>
      <a:srgbClr val="3399FF"/>
    </a:accent1>
    <a:accent2>
      <a:srgbClr val="33CCCC"/>
    </a:accent2>
    <a:accent3>
      <a:srgbClr val="AAADCA"/>
    </a:accent3>
    <a:accent4>
      <a:srgbClr val="DADADA"/>
    </a:accent4>
    <a:accent5>
      <a:srgbClr val="ADCAFF"/>
    </a:accent5>
    <a:accent6>
      <a:srgbClr val="2DB9B9"/>
    </a:accent6>
    <a:hlink>
      <a:srgbClr val="00FFCC"/>
    </a:hlink>
    <a:folHlink>
      <a:srgbClr val="808000"/>
    </a:folHlink>
  </a:clrScheme>
</a:themeOverride>
</file>

<file path=ppt/theme/themeOverride2.xml><?xml version="1.0" encoding="utf-8"?>
<a:themeOverride xmlns:a="http://schemas.openxmlformats.org/drawingml/2006/main">
  <a:clrScheme name="Skm 5">
    <a:dk1>
      <a:srgbClr val="463416"/>
    </a:dk1>
    <a:lt1>
      <a:srgbClr val="FFFFFF"/>
    </a:lt1>
    <a:dk2>
      <a:srgbClr val="003399"/>
    </a:dk2>
    <a:lt2>
      <a:srgbClr val="E3E3FF"/>
    </a:lt2>
    <a:accent1>
      <a:srgbClr val="3399FF"/>
    </a:accent1>
    <a:accent2>
      <a:srgbClr val="33CCCC"/>
    </a:accent2>
    <a:accent3>
      <a:srgbClr val="AAADCA"/>
    </a:accent3>
    <a:accent4>
      <a:srgbClr val="DADADA"/>
    </a:accent4>
    <a:accent5>
      <a:srgbClr val="ADCAFF"/>
    </a:accent5>
    <a:accent6>
      <a:srgbClr val="2DB9B9"/>
    </a:accent6>
    <a:hlink>
      <a:srgbClr val="00FFCC"/>
    </a:hlink>
    <a:folHlink>
      <a:srgbClr val="808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1094</TotalTime>
  <Words>1344</Words>
  <Application>Microsoft Office PowerPoint</Application>
  <PresentationFormat>如螢幕大小 (4:3)</PresentationFormat>
  <Paragraphs>218</Paragraphs>
  <Slides>19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0" baseType="lpstr">
      <vt:lpstr>教學目標</vt:lpstr>
      <vt:lpstr>投影片 1</vt:lpstr>
      <vt:lpstr>學習型組織</vt:lpstr>
      <vt:lpstr>學習的定義</vt:lpstr>
      <vt:lpstr>個人學習與組織學習</vt:lpstr>
      <vt:lpstr>投影片 5</vt:lpstr>
      <vt:lpstr>衰退期：專業本位過頭 + 團隊能力不足</vt:lpstr>
      <vt:lpstr>投影片 7</vt:lpstr>
      <vt:lpstr>學習型組織比較</vt:lpstr>
      <vt:lpstr>學習型組織的7 “C”</vt:lpstr>
      <vt:lpstr>雙環路學習</vt:lpstr>
      <vt:lpstr>單雙環路學習之差異</vt:lpstr>
      <vt:lpstr>五個學習循環模式的動態圖</vt:lpstr>
      <vt:lpstr>投影片 13</vt:lpstr>
      <vt:lpstr>投影片 14</vt:lpstr>
      <vt:lpstr>體驗學習(Project Adventure)</vt:lpstr>
      <vt:lpstr>投影片 16</vt:lpstr>
      <vt:lpstr>邁向學習型組織的五項修練</vt:lpstr>
      <vt:lpstr>邁向學習型組織的五項修練</vt:lpstr>
      <vt:lpstr>邁向學習型組織的五項修練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組織發展</dc:title>
  <dc:creator>Your User Name</dc:creator>
  <cp:lastModifiedBy>USER</cp:lastModifiedBy>
  <cp:revision>41</cp:revision>
  <dcterms:created xsi:type="dcterms:W3CDTF">2010-07-14T02:13:16Z</dcterms:created>
  <dcterms:modified xsi:type="dcterms:W3CDTF">2011-10-31T08:29:42Z</dcterms:modified>
</cp:coreProperties>
</file>